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0"/>
  </p:notesMasterIdLst>
  <p:handoutMasterIdLst>
    <p:handoutMasterId r:id="rId21"/>
  </p:handoutMasterIdLst>
  <p:sldIdLst>
    <p:sldId id="256" r:id="rId5"/>
    <p:sldId id="776" r:id="rId6"/>
    <p:sldId id="849" r:id="rId7"/>
    <p:sldId id="860" r:id="rId8"/>
    <p:sldId id="857" r:id="rId9"/>
    <p:sldId id="853" r:id="rId10"/>
    <p:sldId id="861" r:id="rId11"/>
    <p:sldId id="862" r:id="rId12"/>
    <p:sldId id="863" r:id="rId13"/>
    <p:sldId id="864" r:id="rId14"/>
    <p:sldId id="865" r:id="rId15"/>
    <p:sldId id="866" r:id="rId16"/>
    <p:sldId id="868" r:id="rId17"/>
    <p:sldId id="867" r:id="rId18"/>
    <p:sldId id="784" r:id="rId19"/>
  </p:sldIdLst>
  <p:sldSz cx="9144000" cy="6858000" type="screen4x3"/>
  <p:notesSz cx="9928225" cy="6797675"/>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27/07/2018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7/27/2018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651560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45904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587296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61486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850196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49891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1549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16770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416154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324602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9.xml"/><Relationship Id="rId4" Type="http://schemas.openxmlformats.org/officeDocument/2006/relationships/image" Target="../media/image3.jpeg"/><Relationship Id="rId9"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92280" y="620688"/>
            <a:ext cx="792087"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Assessment</a:t>
            </a:r>
            <a:endParaRPr lang="en-GB" sz="9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2" y="620688"/>
            <a:ext cx="110774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P1 – Producing</a:t>
            </a:r>
            <a:r>
              <a:rPr lang="en-GB" sz="900" b="1" baseline="0" dirty="0" smtClean="0">
                <a:latin typeface="Arial" panose="020B0604020202020204" pitchFamily="34" charset="0"/>
                <a:cs typeface="Arial" panose="020B0604020202020204" pitchFamily="34" charset="0"/>
              </a:rPr>
              <a:t> Documents</a:t>
            </a:r>
            <a:endParaRPr lang="en-GB" sz="9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302057" y="620688"/>
            <a:ext cx="1328694" cy="357190"/>
          </a:xfrm>
          <a:prstGeom prst="round2SameRect">
            <a:avLst/>
          </a:prstGeom>
          <a:gradFill>
            <a:gsLst>
              <a:gs pos="0">
                <a:schemeClr val="accent2">
                  <a:lumMod val="50000"/>
                </a:schemeClr>
              </a:gs>
              <a:gs pos="39000">
                <a:srgbClr val="C00000"/>
              </a:gs>
              <a:gs pos="76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900" b="1" dirty="0" smtClean="0">
                <a:latin typeface="Arial" panose="020B0604020202020204" pitchFamily="34" charset="0"/>
                <a:cs typeface="Arial" panose="020B0604020202020204" pitchFamily="34" charset="0"/>
              </a:rPr>
              <a:t>M1 – Meeting Minutes</a:t>
            </a:r>
            <a:endParaRPr lang="en-GB" sz="9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2673176" y="620688"/>
            <a:ext cx="127814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P2 – Integrate Images</a:t>
            </a:r>
            <a:endParaRPr lang="en-GB" sz="9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3993745" y="620688"/>
            <a:ext cx="100811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P3 – Distribute Documents</a:t>
            </a:r>
            <a:endParaRPr lang="en-GB" sz="900" b="1" dirty="0">
              <a:latin typeface="Arial" panose="020B0604020202020204" pitchFamily="34" charset="0"/>
              <a:cs typeface="Arial" panose="020B0604020202020204" pitchFamily="34" charset="0"/>
            </a:endParaRPr>
          </a:p>
        </p:txBody>
      </p:sp>
      <p:sp>
        <p:nvSpPr>
          <p:cNvPr id="11" name="Round Same Side Corner Rectangle 10">
            <a:hlinkClick r:id="rId8" action="ppaction://hlinksldjump"/>
          </p:cNvPr>
          <p:cNvSpPr/>
          <p:nvPr userDrawn="1"/>
        </p:nvSpPr>
        <p:spPr>
          <a:xfrm>
            <a:off x="5044283" y="620688"/>
            <a:ext cx="1071735" cy="357190"/>
          </a:xfrm>
          <a:prstGeom prst="round2SameRect">
            <a:avLst/>
          </a:prstGeom>
          <a:gradFill>
            <a:gsLst>
              <a:gs pos="0">
                <a:schemeClr val="accent2">
                  <a:lumMod val="50000"/>
                </a:schemeClr>
              </a:gs>
              <a:gs pos="39000">
                <a:srgbClr val="C00000"/>
              </a:gs>
              <a:gs pos="76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M2 – Safe Receipt</a:t>
            </a:r>
            <a:endParaRPr lang="en-GB" sz="9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6158444" y="620688"/>
            <a:ext cx="891411" cy="357190"/>
          </a:xfrm>
          <a:prstGeom prst="round2SameRect">
            <a:avLst/>
          </a:prstGeom>
          <a:gradFill>
            <a:gsLst>
              <a:gs pos="0">
                <a:srgbClr val="002060"/>
              </a:gs>
              <a:gs pos="50000">
                <a:schemeClr val="tx2">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D1 – Logging Documents</a:t>
            </a:r>
            <a:endParaRPr lang="en-GB" sz="9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hyperlink" Target="P2.1%20-%20Guide%20for%20Pivot%20Chart.docx" TargetMode="External"/><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P3.1%20-%20Creating%20a%20Contact%20Group.mp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P3.1%20-%20Creating%20a%20Contact%20Group.mp4"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D1.1%20-%20Email%20Redirection.mp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upport.office.com/en-us/article/set-or-remove-reminders-7a992377-ca93-4ddd-a711-851ef3597925" TargetMode="External"/><Relationship Id="rId7"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D1.2%20-%20How%20to%20Set%20Reminders%20in%20Outlook.mp4"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25021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Be Able to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`Produce </a:t>
            </a: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Distribute Business Documents</a:t>
            </a:r>
          </a:p>
        </p:txBody>
      </p:sp>
      <p:sp>
        <p:nvSpPr>
          <p:cNvPr id="7" name="Rectangle 6"/>
          <p:cNvSpPr/>
          <p:nvPr/>
        </p:nvSpPr>
        <p:spPr>
          <a:xfrm>
            <a:off x="148397" y="116632"/>
            <a:ext cx="8888099" cy="185245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907704" y="188640"/>
            <a:ext cx="7056784" cy="1785104"/>
          </a:xfrm>
          <a:prstGeom prst="rect">
            <a:avLst/>
          </a:prstGeom>
          <a:noFill/>
        </p:spPr>
        <p:txBody>
          <a:bodyPr wrap="square" rtlCol="0">
            <a:spAutoFit/>
          </a:bodyPr>
          <a:lstStyle/>
          <a:p>
            <a:pPr algn="r"/>
            <a:r>
              <a:rPr lang="en-GB" sz="3000" b="1" dirty="0" smtClean="0"/>
              <a:t>Level </a:t>
            </a:r>
            <a:r>
              <a:rPr lang="en-GB" sz="3000" b="1" dirty="0"/>
              <a:t>02 – Cambridge Technical</a:t>
            </a:r>
          </a:p>
          <a:p>
            <a:pPr algn="r"/>
            <a:r>
              <a:rPr lang="en-GB" sz="2600" b="1" dirty="0" smtClean="0"/>
              <a:t>Unit 05 - </a:t>
            </a:r>
            <a:r>
              <a:rPr lang="en-US" sz="2600" b="1" dirty="0" smtClean="0"/>
              <a:t>Follow Administrative Practices and Create Procedures</a:t>
            </a:r>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T/617/0725</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419" y="252649"/>
            <a:ext cx="1682285" cy="1615698"/>
          </a:xfrm>
          <a:prstGeom prst="rect">
            <a:avLst/>
          </a:prstGeom>
        </p:spPr>
      </p:pic>
      <p:pic>
        <p:nvPicPr>
          <p:cNvPr id="10242" name="Picture 2" descr="Image result for how to set a reminder in outlook"/>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630"/>
          <a:stretch/>
        </p:blipFill>
        <p:spPr bwMode="auto">
          <a:xfrm>
            <a:off x="2915817" y="2085601"/>
            <a:ext cx="6120680" cy="30201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P2.1 – Meeting Minutes</a:t>
            </a:r>
            <a:endParaRPr lang="en-GB" sz="4000" b="1" dirty="0" smtClean="0"/>
          </a:p>
        </p:txBody>
      </p:sp>
      <p:sp>
        <p:nvSpPr>
          <p:cNvPr id="2" name="Rectangle 1"/>
          <p:cNvSpPr/>
          <p:nvPr/>
        </p:nvSpPr>
        <p:spPr>
          <a:xfrm>
            <a:off x="208675" y="1052736"/>
            <a:ext cx="6595573"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00" dirty="0" smtClean="0"/>
              <a:t>For P2 you are required </a:t>
            </a:r>
            <a:r>
              <a:rPr lang="en-US" sz="2000" dirty="0"/>
              <a:t>to integrate relevant items into documents as appropriate. As a minimum </a:t>
            </a:r>
            <a:r>
              <a:rPr lang="en-US" sz="2000" dirty="0" smtClean="0"/>
              <a:t>you are expected to </a:t>
            </a:r>
            <a:r>
              <a:rPr lang="en-US" sz="2000" dirty="0"/>
              <a:t>insert: </a:t>
            </a:r>
          </a:p>
          <a:p>
            <a:pPr marL="622300" lvl="1" indent="-285750">
              <a:buClr>
                <a:srgbClr val="C00000"/>
              </a:buClr>
              <a:buSzPct val="68000"/>
              <a:buFont typeface="Arial" panose="020B0604020202020204" pitchFamily="34" charset="0"/>
              <a:buChar char="►"/>
            </a:pPr>
            <a:r>
              <a:rPr lang="en-US" sz="2000" b="1" dirty="0"/>
              <a:t>a business image/picture </a:t>
            </a:r>
            <a:r>
              <a:rPr lang="en-US" sz="2000" dirty="0" smtClean="0"/>
              <a:t>– make sure your presentation has a range of images appropriate for the presentation, images of e-safety.</a:t>
            </a:r>
            <a:endParaRPr lang="en-US" sz="2000" dirty="0"/>
          </a:p>
          <a:p>
            <a:pPr marL="622300" lvl="1" indent="-285750">
              <a:buClr>
                <a:srgbClr val="C00000"/>
              </a:buClr>
              <a:buSzPct val="68000"/>
              <a:buFont typeface="Arial" panose="020B0604020202020204" pitchFamily="34" charset="0"/>
              <a:buChar char="►"/>
            </a:pPr>
            <a:r>
              <a:rPr lang="en-US" sz="2000" b="1" dirty="0"/>
              <a:t>a logo </a:t>
            </a:r>
            <a:r>
              <a:rPr lang="en-US" sz="2000" dirty="0" smtClean="0"/>
              <a:t>– use you school logo on all the documents and evidence the logo on each completed document.</a:t>
            </a:r>
            <a:endParaRPr lang="en-US" sz="2000" dirty="0"/>
          </a:p>
          <a:p>
            <a:pPr marL="622300" lvl="1" indent="-285750">
              <a:buClr>
                <a:srgbClr val="C00000"/>
              </a:buClr>
              <a:buSzPct val="68000"/>
              <a:buFont typeface="Arial" panose="020B0604020202020204" pitchFamily="34" charset="0"/>
              <a:buChar char="►"/>
            </a:pPr>
            <a:r>
              <a:rPr lang="en-US" sz="2000" b="1" dirty="0"/>
              <a:t>a simple graph from a pivot </a:t>
            </a:r>
            <a:r>
              <a:rPr lang="en-US" sz="2000" b="1" dirty="0" smtClean="0"/>
              <a:t>table</a:t>
            </a:r>
            <a:r>
              <a:rPr lang="en-US" sz="2000" b="1" dirty="0"/>
              <a:t> </a:t>
            </a:r>
            <a:r>
              <a:rPr lang="en-US" sz="2000" dirty="0" smtClean="0"/>
              <a:t>– this is a bit tougher. Create a table in Excel for the PowerPoint showing a series of at least three figures with rows and columns like </a:t>
            </a:r>
            <a:r>
              <a:rPr lang="en-US" sz="2000" dirty="0" smtClean="0">
                <a:hlinkClick r:id="rId3" action="ppaction://hlinkfile"/>
              </a:rPr>
              <a:t>the one attached</a:t>
            </a:r>
            <a:r>
              <a:rPr lang="en-US" sz="2000" dirty="0" smtClean="0"/>
              <a:t>. Once you have a pivot chart created, paste it into the PowerPoint or onto the agenda. Show the steps in doing this.</a:t>
            </a:r>
          </a:p>
          <a:p>
            <a:pPr marL="0" lvl="1">
              <a:buClr>
                <a:srgbClr val="C00000"/>
              </a:buClr>
              <a:buSzPct val="68000"/>
            </a:pPr>
            <a:r>
              <a:rPr lang="en-US" sz="2000" b="1" dirty="0">
                <a:solidFill>
                  <a:srgbClr val="FF0000"/>
                </a:solidFill>
              </a:rPr>
              <a:t>P2.1 – Task </a:t>
            </a:r>
            <a:r>
              <a:rPr lang="en-US" sz="2000" b="1" dirty="0" smtClean="0">
                <a:solidFill>
                  <a:srgbClr val="FF0000"/>
                </a:solidFill>
              </a:rPr>
              <a:t>03 </a:t>
            </a:r>
            <a:r>
              <a:rPr lang="en-US" sz="2000" b="1" dirty="0">
                <a:solidFill>
                  <a:srgbClr val="FF0000"/>
                </a:solidFill>
              </a:rPr>
              <a:t>- </a:t>
            </a:r>
            <a:r>
              <a:rPr lang="en-US" sz="2000" dirty="0">
                <a:solidFill>
                  <a:srgbClr val="FF0000"/>
                </a:solidFill>
              </a:rPr>
              <a:t>Integrate relevant business images/pictures, logos and simple graphs into business </a:t>
            </a:r>
            <a:r>
              <a:rPr lang="en-US" sz="2000" dirty="0" smtClean="0">
                <a:solidFill>
                  <a:srgbClr val="FF0000"/>
                </a:solidFill>
              </a:rPr>
              <a:t>documents</a:t>
            </a:r>
            <a:endParaRPr lang="en-US" sz="2000" dirty="0"/>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804248" y="3295271"/>
            <a:ext cx="2088232" cy="1789913"/>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804248" y="5298007"/>
            <a:ext cx="2088232" cy="1299345"/>
          </a:xfrm>
          <a:prstGeom prst="rect">
            <a:avLst/>
          </a:prstGeom>
          <a:effectLst>
            <a:outerShdw blurRad="50800" dist="38100" dir="2700000" algn="tl" rotWithShape="0">
              <a:prstClr val="black">
                <a:alpha val="40000"/>
              </a:prstClr>
            </a:outerShdw>
          </a:effectLst>
        </p:spPr>
      </p:pic>
      <p:pic>
        <p:nvPicPr>
          <p:cNvPr id="7170" name="Picture 2" descr="Image result for esafet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8" y="1052736"/>
            <a:ext cx="2088232" cy="11763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172" name="Picture 4" descr="Image result for esafet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4248" y="2564904"/>
            <a:ext cx="2088232" cy="62647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89352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P3.1 – Document Distribution</a:t>
            </a:r>
            <a:endParaRPr lang="en-GB" sz="4000" b="1" dirty="0" smtClean="0"/>
          </a:p>
        </p:txBody>
      </p:sp>
      <p:sp>
        <p:nvSpPr>
          <p:cNvPr id="2" name="Rectangle 1"/>
          <p:cNvSpPr/>
          <p:nvPr/>
        </p:nvSpPr>
        <p:spPr>
          <a:xfrm>
            <a:off x="208675" y="1052736"/>
            <a:ext cx="6595573" cy="56477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00" dirty="0" smtClean="0"/>
              <a:t>For P3 you have to distribute </a:t>
            </a:r>
            <a:r>
              <a:rPr lang="en-US" sz="1900" dirty="0"/>
              <a:t>business documents to relevant personnel using appropriate distribution </a:t>
            </a:r>
            <a:r>
              <a:rPr lang="en-US" sz="1900" dirty="0" smtClean="0"/>
              <a:t>channels, either physically </a:t>
            </a:r>
            <a:r>
              <a:rPr lang="en-US" sz="1900" dirty="0"/>
              <a:t>(i.e. by hand or post) or electronic (e.g. by email or file sharing). </a:t>
            </a:r>
            <a:endParaRPr lang="en-US" sz="1900" dirty="0" smtClean="0"/>
          </a:p>
          <a:p>
            <a:pPr marL="285750" indent="-285750">
              <a:buClr>
                <a:srgbClr val="C00000"/>
              </a:buClr>
              <a:buSzPct val="68000"/>
              <a:buFont typeface="Arial" panose="020B0604020202020204" pitchFamily="34" charset="0"/>
              <a:buChar char="►"/>
            </a:pPr>
            <a:r>
              <a:rPr lang="en-US" sz="1900" dirty="0" smtClean="0"/>
              <a:t>The </a:t>
            </a:r>
            <a:r>
              <a:rPr lang="en-US" sz="1900" dirty="0"/>
              <a:t>documents should be distributed to all relevant personnel, for example, all delegates invited to a meeting (whether they attended or sent apologies) should be sent copies of the meeting minutes</a:t>
            </a:r>
            <a:r>
              <a:rPr lang="en-US" sz="1900" dirty="0" smtClean="0"/>
              <a:t>.</a:t>
            </a:r>
          </a:p>
          <a:p>
            <a:pPr marL="285750" indent="-285750">
              <a:buClr>
                <a:srgbClr val="C00000"/>
              </a:buClr>
              <a:buSzPct val="68000"/>
              <a:buFont typeface="Arial" panose="020B0604020202020204" pitchFamily="34" charset="0"/>
              <a:buChar char="►"/>
            </a:pPr>
            <a:r>
              <a:rPr lang="en-US" sz="1900" dirty="0" smtClean="0"/>
              <a:t>As you have already make the agenda for the meeting and created the minutes from the meeting, you should now use your school email and set up a group called Business Department.</a:t>
            </a:r>
          </a:p>
          <a:p>
            <a:pPr marL="285750" indent="-285750">
              <a:buClr>
                <a:srgbClr val="C00000"/>
              </a:buClr>
              <a:buSzPct val="68000"/>
              <a:buFont typeface="Arial" panose="020B0604020202020204" pitchFamily="34" charset="0"/>
              <a:buChar char="►"/>
            </a:pPr>
            <a:r>
              <a:rPr lang="en-US" sz="1900" dirty="0" smtClean="0"/>
              <a:t>All email programs are a little different so I would follow loosely the steps named on the next slide.</a:t>
            </a:r>
          </a:p>
          <a:p>
            <a:pPr marL="285750" indent="-285750">
              <a:buClr>
                <a:srgbClr val="C00000"/>
              </a:buClr>
              <a:buSzPct val="68000"/>
              <a:buFont typeface="Arial" panose="020B0604020202020204" pitchFamily="34" charset="0"/>
              <a:buChar char="►"/>
            </a:pPr>
            <a:r>
              <a:rPr lang="en-US" sz="1900" dirty="0" smtClean="0"/>
              <a:t>Each stage of this should be evidenced and explained as proof, and out into a report as a guide on how to create and distribute documents through email.</a:t>
            </a:r>
          </a:p>
          <a:p>
            <a:pPr>
              <a:buClr>
                <a:srgbClr val="C00000"/>
              </a:buClr>
              <a:buSzPct val="68000"/>
            </a:pPr>
            <a:r>
              <a:rPr lang="en-US" sz="1900" b="1" dirty="0" smtClean="0">
                <a:solidFill>
                  <a:srgbClr val="FF0000"/>
                </a:solidFill>
              </a:rPr>
              <a:t>P3.1 – Task 04 </a:t>
            </a:r>
            <a:r>
              <a:rPr lang="en-US" sz="1900" b="1" dirty="0">
                <a:solidFill>
                  <a:srgbClr val="FF0000"/>
                </a:solidFill>
              </a:rPr>
              <a:t>- </a:t>
            </a:r>
            <a:r>
              <a:rPr lang="en-US" sz="1900" dirty="0">
                <a:solidFill>
                  <a:srgbClr val="FF0000"/>
                </a:solidFill>
              </a:rPr>
              <a:t>Distribute business documents to relevant personnel using appropriate distribution </a:t>
            </a:r>
            <a:r>
              <a:rPr lang="en-US" sz="1900" dirty="0" smtClean="0">
                <a:solidFill>
                  <a:srgbClr val="FF0000"/>
                </a:solidFill>
              </a:rPr>
              <a:t>channels.</a:t>
            </a:r>
            <a:endParaRPr lang="en-US" sz="1900" dirty="0">
              <a:solidFill>
                <a:srgbClr val="FF0000"/>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04248" y="1124744"/>
            <a:ext cx="2051720" cy="1470199"/>
          </a:xfrm>
          <a:prstGeom prst="rect">
            <a:avLst/>
          </a:prstGeom>
        </p:spPr>
      </p:pic>
      <p:sp>
        <p:nvSpPr>
          <p:cNvPr id="5" name="TextBox 4">
            <a:hlinkClick r:id="rId4" action="ppaction://hlinkfile"/>
          </p:cNvPr>
          <p:cNvSpPr txBox="1"/>
          <p:nvPr/>
        </p:nvSpPr>
        <p:spPr>
          <a:xfrm>
            <a:off x="6804248" y="2852936"/>
            <a:ext cx="205172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Distribution Group</a:t>
            </a:r>
            <a:endParaRPr lang="en-GB" dirty="0"/>
          </a:p>
        </p:txBody>
      </p:sp>
      <p:pic>
        <p:nvPicPr>
          <p:cNvPr id="6" name="Picture 2" descr="Image result for read notification in outlo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696672"/>
            <a:ext cx="2051720" cy="13995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6804248" y="5229200"/>
            <a:ext cx="2051720" cy="92333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Request Read Receipt</a:t>
            </a:r>
            <a:endParaRPr lang="en-GB" dirty="0"/>
          </a:p>
        </p:txBody>
      </p:sp>
    </p:spTree>
    <p:extLst>
      <p:ext uri="{BB962C8B-B14F-4D97-AF65-F5344CB8AC3E}">
        <p14:creationId xmlns:p14="http://schemas.microsoft.com/office/powerpoint/2010/main" val="384158522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M2.1 – Receipt Notifications</a:t>
            </a:r>
            <a:endParaRPr lang="en-GB" sz="4000" b="1" dirty="0" smtClean="0"/>
          </a:p>
        </p:txBody>
      </p:sp>
      <p:sp>
        <p:nvSpPr>
          <p:cNvPr id="2" name="Rectangle 1"/>
          <p:cNvSpPr/>
          <p:nvPr/>
        </p:nvSpPr>
        <p:spPr>
          <a:xfrm>
            <a:off x="208675" y="1052736"/>
            <a:ext cx="6595573" cy="5559984"/>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870" dirty="0" smtClean="0"/>
              <a:t>Save the Agenda and the Minutes in a folder where you can easily find them.</a:t>
            </a:r>
          </a:p>
          <a:p>
            <a:pPr marL="285750" indent="-285750">
              <a:buClr>
                <a:srgbClr val="C00000"/>
              </a:buClr>
              <a:buSzPct val="68000"/>
              <a:buFont typeface="Arial" panose="020B0604020202020204" pitchFamily="34" charset="0"/>
              <a:buChar char="►"/>
            </a:pPr>
            <a:r>
              <a:rPr lang="en-US" sz="1870" dirty="0" smtClean="0"/>
              <a:t>Go into your school email and create a group, adding the teachers in the department email addresses.</a:t>
            </a:r>
          </a:p>
          <a:p>
            <a:pPr marL="285750" indent="-285750">
              <a:buClr>
                <a:srgbClr val="C00000"/>
              </a:buClr>
              <a:buSzPct val="68000"/>
              <a:buFont typeface="Arial" panose="020B0604020202020204" pitchFamily="34" charset="0"/>
              <a:buChar char="►"/>
            </a:pPr>
            <a:r>
              <a:rPr lang="en-US" sz="1870" dirty="0" smtClean="0"/>
              <a:t>Save the group name called Business</a:t>
            </a:r>
          </a:p>
          <a:p>
            <a:pPr marL="285750" indent="-285750">
              <a:buClr>
                <a:srgbClr val="C00000"/>
              </a:buClr>
              <a:buSzPct val="68000"/>
              <a:buFont typeface="Arial" panose="020B0604020202020204" pitchFamily="34" charset="0"/>
              <a:buChar char="►"/>
            </a:pPr>
            <a:r>
              <a:rPr lang="en-US" sz="1870" dirty="0" smtClean="0"/>
              <a:t>Start a new email and in the To: box type Business as the email address.</a:t>
            </a:r>
          </a:p>
          <a:p>
            <a:pPr marL="285750" indent="-285750">
              <a:buClr>
                <a:srgbClr val="C00000"/>
              </a:buClr>
              <a:buSzPct val="68000"/>
              <a:buFont typeface="Arial" panose="020B0604020202020204" pitchFamily="34" charset="0"/>
              <a:buChar char="►"/>
            </a:pPr>
            <a:r>
              <a:rPr lang="en-US" sz="1870" dirty="0" smtClean="0"/>
              <a:t>Add an appropriate subject such as Agenda and Minutes.</a:t>
            </a:r>
          </a:p>
          <a:p>
            <a:pPr marL="285750" indent="-285750">
              <a:buClr>
                <a:srgbClr val="C00000"/>
              </a:buClr>
              <a:buSzPct val="68000"/>
              <a:buFont typeface="Arial" panose="020B0604020202020204" pitchFamily="34" charset="0"/>
              <a:buChar char="►"/>
            </a:pPr>
            <a:r>
              <a:rPr lang="en-US" sz="1870" dirty="0" smtClean="0"/>
              <a:t>Attach the two files from the meeting to the email.</a:t>
            </a:r>
          </a:p>
          <a:p>
            <a:pPr marL="285750" indent="-285750">
              <a:buClr>
                <a:srgbClr val="C00000"/>
              </a:buClr>
              <a:buSzPct val="68000"/>
              <a:buFont typeface="Arial" panose="020B0604020202020204" pitchFamily="34" charset="0"/>
              <a:buChar char="►"/>
            </a:pPr>
            <a:r>
              <a:rPr lang="en-US" sz="1870" dirty="0" smtClean="0"/>
              <a:t>Write an appropriate message to the staff concerned.</a:t>
            </a:r>
          </a:p>
          <a:p>
            <a:pPr marL="285750" indent="-285750">
              <a:buClr>
                <a:srgbClr val="C00000"/>
              </a:buClr>
              <a:buSzPct val="68000"/>
              <a:buFont typeface="Arial" panose="020B0604020202020204" pitchFamily="34" charset="0"/>
              <a:buChar char="►"/>
            </a:pPr>
            <a:r>
              <a:rPr lang="en-US" sz="1870" dirty="0" smtClean="0"/>
              <a:t>Sign the bottom of the email, or add a signature that is appropriate.</a:t>
            </a:r>
          </a:p>
          <a:p>
            <a:pPr>
              <a:buClr>
                <a:srgbClr val="C00000"/>
              </a:buClr>
              <a:buSzPct val="68000"/>
            </a:pPr>
            <a:r>
              <a:rPr lang="en-US" sz="1870" b="1" dirty="0" smtClean="0">
                <a:solidFill>
                  <a:srgbClr val="FF0000"/>
                </a:solidFill>
              </a:rPr>
              <a:t>M2.1 – Task 05 - </a:t>
            </a:r>
            <a:r>
              <a:rPr lang="en-US" sz="1870" dirty="0" smtClean="0">
                <a:solidFill>
                  <a:srgbClr val="FF0000"/>
                </a:solidFill>
              </a:rPr>
              <a:t>Employ </a:t>
            </a:r>
            <a:r>
              <a:rPr lang="en-US" sz="1870" dirty="0">
                <a:solidFill>
                  <a:srgbClr val="FF0000"/>
                </a:solidFill>
              </a:rPr>
              <a:t>a system for requesting safe receipt of business </a:t>
            </a:r>
            <a:r>
              <a:rPr lang="en-US" sz="1870" dirty="0" smtClean="0">
                <a:solidFill>
                  <a:srgbClr val="FF0000"/>
                </a:solidFill>
              </a:rPr>
              <a:t>documents </a:t>
            </a:r>
            <a:r>
              <a:rPr lang="en-US" sz="1870" dirty="0">
                <a:solidFill>
                  <a:srgbClr val="FF0000"/>
                </a:solidFill>
              </a:rPr>
              <a:t>by the intended </a:t>
            </a:r>
            <a:r>
              <a:rPr lang="en-US" sz="1870" dirty="0" smtClean="0">
                <a:solidFill>
                  <a:srgbClr val="FF0000"/>
                </a:solidFill>
              </a:rPr>
              <a:t>recipient</a:t>
            </a:r>
          </a:p>
          <a:p>
            <a:pPr marL="285750" indent="-285750">
              <a:buClr>
                <a:srgbClr val="C00000"/>
              </a:buClr>
              <a:buSzPct val="68000"/>
              <a:buFont typeface="Arial" panose="020B0604020202020204" pitchFamily="34" charset="0"/>
              <a:buChar char="►"/>
            </a:pPr>
            <a:r>
              <a:rPr lang="en-US" sz="1870" dirty="0" smtClean="0"/>
              <a:t>In the options, click on receive and read notification.</a:t>
            </a:r>
          </a:p>
          <a:p>
            <a:pPr marL="285750" indent="-285750">
              <a:buClr>
                <a:srgbClr val="C00000"/>
              </a:buClr>
              <a:buSzPct val="68000"/>
              <a:buFont typeface="Arial" panose="020B0604020202020204" pitchFamily="34" charset="0"/>
              <a:buChar char="►"/>
            </a:pPr>
            <a:r>
              <a:rPr lang="en-US" sz="1870" dirty="0" smtClean="0"/>
              <a:t>Send the email.</a:t>
            </a:r>
          </a:p>
          <a:p>
            <a:pPr marL="285750" indent="-285750">
              <a:buClr>
                <a:srgbClr val="C00000"/>
              </a:buClr>
              <a:buSzPct val="68000"/>
              <a:buFont typeface="Arial" panose="020B0604020202020204" pitchFamily="34" charset="0"/>
              <a:buChar char="►"/>
            </a:pPr>
            <a:r>
              <a:rPr lang="en-US" sz="1870" dirty="0" smtClean="0"/>
              <a:t>Evidence the responses from the staff and the read notification.</a:t>
            </a:r>
          </a:p>
          <a:p>
            <a:pPr marL="285750" indent="-285750">
              <a:buClr>
                <a:srgbClr val="C00000"/>
              </a:buClr>
              <a:buSzPct val="68000"/>
              <a:buFont typeface="Arial" panose="020B0604020202020204" pitchFamily="34" charset="0"/>
              <a:buChar char="►"/>
            </a:pPr>
            <a:r>
              <a:rPr lang="en-US" sz="1870" dirty="0" smtClean="0"/>
              <a:t>Write this up in a guide format.</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04248" y="1124744"/>
            <a:ext cx="2051720" cy="1470199"/>
          </a:xfrm>
          <a:prstGeom prst="rect">
            <a:avLst/>
          </a:prstGeom>
        </p:spPr>
      </p:pic>
      <p:sp>
        <p:nvSpPr>
          <p:cNvPr id="4" name="TextBox 3">
            <a:hlinkClick r:id="rId4" action="ppaction://hlinkfile"/>
          </p:cNvPr>
          <p:cNvSpPr txBox="1"/>
          <p:nvPr/>
        </p:nvSpPr>
        <p:spPr>
          <a:xfrm>
            <a:off x="6804248" y="2852936"/>
            <a:ext cx="205172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Distribution Group</a:t>
            </a:r>
            <a:endParaRPr lang="en-GB" dirty="0"/>
          </a:p>
        </p:txBody>
      </p:sp>
      <p:pic>
        <p:nvPicPr>
          <p:cNvPr id="5122" name="Picture 2" descr="Image result for read notification in outlo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696672"/>
            <a:ext cx="2051720" cy="13995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6804248" y="5229200"/>
            <a:ext cx="2051720" cy="92333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create a Request Read Receipt</a:t>
            </a:r>
            <a:endParaRPr lang="en-GB" dirty="0"/>
          </a:p>
        </p:txBody>
      </p:sp>
    </p:spTree>
    <p:extLst>
      <p:ext uri="{BB962C8B-B14F-4D97-AF65-F5344CB8AC3E}">
        <p14:creationId xmlns:p14="http://schemas.microsoft.com/office/powerpoint/2010/main" val="102728229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D1.1 – Document Distribution</a:t>
            </a:r>
            <a:endParaRPr lang="en-GB" sz="4000" b="1" dirty="0" smtClean="0"/>
          </a:p>
        </p:txBody>
      </p:sp>
      <p:sp>
        <p:nvSpPr>
          <p:cNvPr id="2" name="Rectangle 1"/>
          <p:cNvSpPr/>
          <p:nvPr/>
        </p:nvSpPr>
        <p:spPr>
          <a:xfrm>
            <a:off x="208675" y="1052736"/>
            <a:ext cx="8654909" cy="25545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00" dirty="0"/>
              <a:t>For D1 they should create a system for logging the documents that have been distributed, logging the receipt confirmations and be able to identify and chase-up non respondents ensuring that the documents are redistributed to, and safely received by, those that may not have received them on first send</a:t>
            </a:r>
            <a:r>
              <a:rPr lang="en-US" sz="2000" dirty="0" smtClean="0"/>
              <a:t>.</a:t>
            </a:r>
          </a:p>
          <a:p>
            <a:pPr marL="285750" indent="-285750">
              <a:buClr>
                <a:srgbClr val="C00000"/>
              </a:buClr>
              <a:buSzPct val="68000"/>
              <a:buFont typeface="Arial" panose="020B0604020202020204" pitchFamily="34" charset="0"/>
              <a:buChar char="►"/>
            </a:pPr>
            <a:r>
              <a:rPr lang="en-US" sz="2000" dirty="0" smtClean="0"/>
              <a:t>For this I would create a Folder for the Minutes in your email, then create a system in email to redirect all emails related to this to go to that folder including delivery and read notifications. This is called creating a rule. </a:t>
            </a:r>
          </a:p>
        </p:txBody>
      </p:sp>
      <p:sp>
        <p:nvSpPr>
          <p:cNvPr id="4" name="TextBox 3">
            <a:hlinkClick r:id="rId3" action="ppaction://hlinkfile"/>
          </p:cNvPr>
          <p:cNvSpPr txBox="1"/>
          <p:nvPr/>
        </p:nvSpPr>
        <p:spPr>
          <a:xfrm>
            <a:off x="208674" y="6300028"/>
            <a:ext cx="3643246"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How to redirect emails to a folder</a:t>
            </a:r>
            <a:endParaRPr lang="en-GB" dirty="0"/>
          </a:p>
        </p:txBody>
      </p:sp>
      <p:pic>
        <p:nvPicPr>
          <p:cNvPr id="8194" name="Picture 2" descr="Screenshots showing how to automatically move emails into a folder in Outlook 2016"/>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994355" y="3607281"/>
            <a:ext cx="4898126" cy="306207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8675" y="3546882"/>
            <a:ext cx="3643246" cy="2554545"/>
          </a:xfrm>
          <a:prstGeom prst="rect">
            <a:avLst/>
          </a:prstGeom>
        </p:spPr>
        <p:txBody>
          <a:bodyPr wrap="square">
            <a:spAutoFit/>
          </a:bodyPr>
          <a:lstStyle/>
          <a:p>
            <a:pPr marL="342900" indent="-342900">
              <a:buClr>
                <a:srgbClr val="C00000"/>
              </a:buClr>
              <a:buSzPct val="68000"/>
              <a:buFont typeface="Arial" panose="020B0604020202020204" pitchFamily="34" charset="0"/>
              <a:buChar char="►"/>
            </a:pPr>
            <a:r>
              <a:rPr lang="en-US" sz="2000" dirty="0" smtClean="0"/>
              <a:t>Make sure you name the rule appropriately and create a step by step guide as evidence.</a:t>
            </a:r>
          </a:p>
          <a:p>
            <a:r>
              <a:rPr lang="en-US" sz="2000" b="1" dirty="0" smtClean="0">
                <a:solidFill>
                  <a:srgbClr val="FF0000"/>
                </a:solidFill>
              </a:rPr>
              <a:t>D1.1 </a:t>
            </a:r>
            <a:r>
              <a:rPr lang="en-US" sz="2000" b="1" dirty="0">
                <a:solidFill>
                  <a:srgbClr val="FF0000"/>
                </a:solidFill>
              </a:rPr>
              <a:t>– Task 06 - </a:t>
            </a:r>
            <a:r>
              <a:rPr lang="en-US" sz="2000" dirty="0">
                <a:solidFill>
                  <a:srgbClr val="FF0000"/>
                </a:solidFill>
              </a:rPr>
              <a:t>Create a system for logging the documents that have been distributed and received</a:t>
            </a:r>
            <a:r>
              <a:rPr lang="en-US" sz="2000" dirty="0" smtClean="0">
                <a:solidFill>
                  <a:srgbClr val="FF0000"/>
                </a:solidFill>
              </a:rPr>
              <a:t>.</a:t>
            </a:r>
            <a:endParaRPr lang="en-US" sz="2000" dirty="0">
              <a:solidFill>
                <a:srgbClr val="FF0000"/>
              </a:solidFill>
            </a:endParaRPr>
          </a:p>
        </p:txBody>
      </p:sp>
    </p:spTree>
    <p:extLst>
      <p:ext uri="{BB962C8B-B14F-4D97-AF65-F5344CB8AC3E}">
        <p14:creationId xmlns:p14="http://schemas.microsoft.com/office/powerpoint/2010/main" val="346637303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D1.2 – Document Distribution</a:t>
            </a:r>
            <a:endParaRPr lang="en-GB" sz="4000" b="1" dirty="0" smtClean="0"/>
          </a:p>
        </p:txBody>
      </p:sp>
      <p:sp>
        <p:nvSpPr>
          <p:cNvPr id="2" name="Rectangle 1"/>
          <p:cNvSpPr/>
          <p:nvPr/>
        </p:nvSpPr>
        <p:spPr>
          <a:xfrm>
            <a:off x="208675" y="1052736"/>
            <a:ext cx="6523565" cy="575542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Not everyone will receive or respond to your emailed minutes, either because they simply do not respond, do not receive the email, or their email box is full. Therefor you need to both chase up the receipt of these documents and create a system for redistributing the documents.</a:t>
            </a:r>
          </a:p>
          <a:p>
            <a:pPr marL="285750" indent="-285750">
              <a:buClr>
                <a:srgbClr val="C00000"/>
              </a:buClr>
              <a:buSzPct val="68000"/>
              <a:buFont typeface="Arial" panose="020B0604020202020204" pitchFamily="34" charset="0"/>
              <a:buChar char="►"/>
            </a:pPr>
            <a:r>
              <a:rPr lang="en-US" sz="1600" dirty="0" smtClean="0"/>
              <a:t>In order to make sure they do receive their emails or to make sure they receive the minutes, you need to cerate a system that allows you to keep on top of the distribution of documents.</a:t>
            </a:r>
          </a:p>
          <a:p>
            <a:pPr marL="285750" indent="-285750">
              <a:buClr>
                <a:srgbClr val="C00000"/>
              </a:buClr>
              <a:buSzPct val="68000"/>
              <a:buFont typeface="Arial" panose="020B0604020202020204" pitchFamily="34" charset="0"/>
              <a:buChar char="►"/>
            </a:pPr>
            <a:r>
              <a:rPr lang="en-US" sz="1600" dirty="0" smtClean="0"/>
              <a:t>There are multiple ways of doing this, and some your teacher may recommend more than others.</a:t>
            </a:r>
          </a:p>
          <a:p>
            <a:pPr marL="285750" indent="-285750">
              <a:buClr>
                <a:srgbClr val="C00000"/>
              </a:buClr>
              <a:buSzPct val="68000"/>
              <a:buFont typeface="Arial" panose="020B0604020202020204" pitchFamily="34" charset="0"/>
              <a:buChar char="►"/>
            </a:pPr>
            <a:r>
              <a:rPr lang="en-US" sz="1600" dirty="0" smtClean="0"/>
              <a:t>I would create a reminder in your email calendar program set for two days after the meeting. Most departmental meetings are regular, once a week or two weeks, so you should know when to set the reminders. </a:t>
            </a:r>
            <a:r>
              <a:rPr lang="en-US" sz="1600" dirty="0" smtClean="0">
                <a:hlinkClick r:id="rId3"/>
              </a:rPr>
              <a:t>Click here </a:t>
            </a:r>
            <a:r>
              <a:rPr lang="en-US" sz="1600" dirty="0" smtClean="0"/>
              <a:t>for a guide.</a:t>
            </a:r>
          </a:p>
          <a:p>
            <a:pPr marL="285750" indent="-285750">
              <a:buClr>
                <a:srgbClr val="C00000"/>
              </a:buClr>
              <a:buSzPct val="68000"/>
              <a:buFont typeface="Arial" panose="020B0604020202020204" pitchFamily="34" charset="0"/>
              <a:buChar char="►"/>
            </a:pPr>
            <a:r>
              <a:rPr lang="en-US" sz="1600" dirty="0" smtClean="0"/>
              <a:t>Have the reminder say something about checking email responses, have it set an alarm and to remind you to print the document for staff that have not responded to the emails.</a:t>
            </a:r>
          </a:p>
          <a:p>
            <a:pPr>
              <a:buClr>
                <a:srgbClr val="C00000"/>
              </a:buClr>
              <a:buSzPct val="68000"/>
            </a:pPr>
            <a:r>
              <a:rPr lang="en-US" sz="1600" b="1" dirty="0" smtClean="0">
                <a:solidFill>
                  <a:srgbClr val="FF0000"/>
                </a:solidFill>
                <a:latin typeface="Arial" panose="020B0604020202020204" pitchFamily="34" charset="0"/>
                <a:cs typeface="Arial" panose="020B0604020202020204" pitchFamily="34" charset="0"/>
              </a:rPr>
              <a:t>D1.2 </a:t>
            </a:r>
            <a:r>
              <a:rPr lang="en-US" sz="1600" b="1" dirty="0">
                <a:solidFill>
                  <a:srgbClr val="FF0000"/>
                </a:solidFill>
                <a:latin typeface="Arial" panose="020B0604020202020204" pitchFamily="34" charset="0"/>
                <a:cs typeface="Arial" panose="020B0604020202020204" pitchFamily="34" charset="0"/>
              </a:rPr>
              <a:t>– Task </a:t>
            </a:r>
            <a:r>
              <a:rPr lang="en-US" sz="1600" b="1" dirty="0" smtClean="0">
                <a:solidFill>
                  <a:srgbClr val="FF0000"/>
                </a:solidFill>
                <a:latin typeface="Arial" panose="020B0604020202020204" pitchFamily="34" charset="0"/>
                <a:cs typeface="Arial" panose="020B0604020202020204" pitchFamily="34" charset="0"/>
              </a:rPr>
              <a:t>07 </a:t>
            </a:r>
            <a:r>
              <a:rPr lang="en-US" sz="1600" b="1" dirty="0">
                <a:solidFill>
                  <a:srgbClr val="FF0000"/>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Create a system for ensuring safe redistribution of </a:t>
            </a:r>
            <a:r>
              <a:rPr lang="en-US" sz="1600" dirty="0">
                <a:solidFill>
                  <a:srgbClr val="FF0000"/>
                </a:solidFill>
              </a:rPr>
              <a:t>documents to potential non-recipients.</a:t>
            </a:r>
          </a:p>
          <a:p>
            <a:pPr marL="285750" indent="-285750">
              <a:buClr>
                <a:srgbClr val="C00000"/>
              </a:buClr>
              <a:buSzPct val="68000"/>
              <a:buFont typeface="Arial" panose="020B0604020202020204" pitchFamily="34" charset="0"/>
              <a:buChar char="►"/>
            </a:pPr>
            <a:r>
              <a:rPr lang="en-US" sz="1600" dirty="0"/>
              <a:t>Make sure you name the rule appropriately and create a step by step guide as evidence</a:t>
            </a:r>
            <a:r>
              <a:rPr lang="en-US" sz="1600" dirty="0" smtClean="0"/>
              <a:t>.</a:t>
            </a:r>
          </a:p>
          <a:p>
            <a:pPr>
              <a:buClr>
                <a:srgbClr val="C00000"/>
              </a:buClr>
              <a:buSzPct val="68000"/>
            </a:pPr>
            <a:r>
              <a:rPr lang="en-US" sz="1600" b="1" dirty="0" smtClean="0">
                <a:solidFill>
                  <a:srgbClr val="FF0000"/>
                </a:solidFill>
              </a:rPr>
              <a:t>D1.3 – Task 08 - </a:t>
            </a:r>
            <a:r>
              <a:rPr lang="en-US" sz="1600" dirty="0" smtClean="0">
                <a:solidFill>
                  <a:srgbClr val="FF0000"/>
                </a:solidFill>
              </a:rPr>
              <a:t>Print off minutes for staff who have not responded to the read notification.</a:t>
            </a:r>
            <a:endParaRPr lang="en-US" sz="1600" dirty="0">
              <a:solidFill>
                <a:srgbClr val="FF0000"/>
              </a:solidFill>
            </a:endParaRPr>
          </a:p>
        </p:txBody>
      </p:sp>
      <p:sp>
        <p:nvSpPr>
          <p:cNvPr id="5" name="Rectangle 4"/>
          <p:cNvSpPr/>
          <p:nvPr/>
        </p:nvSpPr>
        <p:spPr>
          <a:xfrm>
            <a:off x="2051720" y="4221088"/>
            <a:ext cx="3863701" cy="369332"/>
          </a:xfrm>
          <a:prstGeom prst="rect">
            <a:avLst/>
          </a:prstGeom>
        </p:spPr>
        <p:txBody>
          <a:bodyPr wrap="square">
            <a:spAutoFit/>
          </a:bodyPr>
          <a:lstStyle/>
          <a:p>
            <a:endParaRPr lang="en-US" dirty="0">
              <a:solidFill>
                <a:schemeClr val="dk1"/>
              </a:solidFill>
              <a:latin typeface="Arial" panose="020B0604020202020204" pitchFamily="34" charset="0"/>
              <a:cs typeface="Arial" panose="020B0604020202020204" pitchFamily="34" charset="0"/>
            </a:endParaRPr>
          </a:p>
        </p:txBody>
      </p:sp>
      <p:sp>
        <p:nvSpPr>
          <p:cNvPr id="10" name="TextBox 9">
            <a:hlinkClick r:id="rId4" action="ppaction://hlinkfile"/>
          </p:cNvPr>
          <p:cNvSpPr txBox="1"/>
          <p:nvPr/>
        </p:nvSpPr>
        <p:spPr>
          <a:xfrm>
            <a:off x="6732240" y="6021288"/>
            <a:ext cx="2160240" cy="615553"/>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sz="1700" dirty="0" smtClean="0"/>
              <a:t>How to Set a Reminder in Outlook</a:t>
            </a:r>
            <a:endParaRPr lang="en-GB" sz="1700" dirty="0"/>
          </a:p>
        </p:txBody>
      </p:sp>
      <p:pic>
        <p:nvPicPr>
          <p:cNvPr id="8196" name="Picture 4" descr="Outlook 2016 Navigation Task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1070688"/>
            <a:ext cx="2156840" cy="403009"/>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lick To-Do Lis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240" y="1627112"/>
            <a:ext cx="2156840" cy="493886"/>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support.content.office.net/en-us/media/79fbaebe-4d37-453f-b162-0f8dc88fbd04.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2240" y="2274413"/>
            <a:ext cx="2156840" cy="1332764"/>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Image result for how to set a reminder in outlook"/>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2240" y="3760593"/>
            <a:ext cx="2163312" cy="1828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65970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755422"/>
          </a:xfrm>
          <a:prstGeom prst="rect">
            <a:avLst/>
          </a:prstGeom>
        </p:spPr>
        <p:txBody>
          <a:bodyPr wrap="square">
            <a:spAutoFit/>
          </a:bodyPr>
          <a:lstStyle/>
          <a:p>
            <a:pPr>
              <a:buClr>
                <a:srgbClr val="C00000"/>
              </a:buClr>
              <a:buSzPct val="68000"/>
            </a:pPr>
            <a:r>
              <a:rPr lang="en-US" sz="2280" b="1" dirty="0">
                <a:solidFill>
                  <a:srgbClr val="FF0000"/>
                </a:solidFill>
              </a:rPr>
              <a:t>P1.1 – Task 01 - </a:t>
            </a:r>
            <a:r>
              <a:rPr lang="en-US" sz="2280" dirty="0">
                <a:solidFill>
                  <a:srgbClr val="FF0000"/>
                </a:solidFill>
              </a:rPr>
              <a:t>Produce accurate business documents using a range of appropriate software.</a:t>
            </a:r>
          </a:p>
          <a:p>
            <a:pPr>
              <a:buClr>
                <a:srgbClr val="C00000"/>
              </a:buClr>
              <a:buSzPct val="68000"/>
            </a:pPr>
            <a:r>
              <a:rPr lang="en-US" sz="2280" b="1" dirty="0" smtClean="0">
                <a:solidFill>
                  <a:srgbClr val="FF0000"/>
                </a:solidFill>
              </a:rPr>
              <a:t>M1.1 </a:t>
            </a:r>
            <a:r>
              <a:rPr lang="en-US" sz="2280" b="1" dirty="0">
                <a:solidFill>
                  <a:srgbClr val="FF0000"/>
                </a:solidFill>
              </a:rPr>
              <a:t>– Task 02 - </a:t>
            </a:r>
            <a:r>
              <a:rPr lang="en-US" sz="2280" dirty="0">
                <a:solidFill>
                  <a:srgbClr val="FF0000"/>
                </a:solidFill>
              </a:rPr>
              <a:t>Take and produce accurate minutes at a meeting</a:t>
            </a:r>
            <a:r>
              <a:rPr lang="en-US" sz="2280" dirty="0"/>
              <a:t>.</a:t>
            </a:r>
            <a:endParaRPr lang="en-US" sz="2280" dirty="0">
              <a:solidFill>
                <a:srgbClr val="FF0000"/>
              </a:solidFill>
            </a:endParaRPr>
          </a:p>
          <a:p>
            <a:pPr>
              <a:buClr>
                <a:srgbClr val="C00000"/>
              </a:buClr>
              <a:buSzPct val="68000"/>
            </a:pPr>
            <a:r>
              <a:rPr lang="en-US" sz="2280" b="1" dirty="0" smtClean="0">
                <a:solidFill>
                  <a:srgbClr val="FF0000"/>
                </a:solidFill>
              </a:rPr>
              <a:t>P2.1 </a:t>
            </a:r>
            <a:r>
              <a:rPr lang="en-US" sz="2280" b="1" dirty="0">
                <a:solidFill>
                  <a:srgbClr val="FF0000"/>
                </a:solidFill>
              </a:rPr>
              <a:t>– Task 03 - </a:t>
            </a:r>
            <a:r>
              <a:rPr lang="en-US" sz="2280" dirty="0">
                <a:solidFill>
                  <a:srgbClr val="FF0000"/>
                </a:solidFill>
              </a:rPr>
              <a:t>Integrate relevant business images/pictures, logos and simple graphs into business documents</a:t>
            </a:r>
            <a:endParaRPr lang="en-US" sz="2280" dirty="0"/>
          </a:p>
          <a:p>
            <a:pPr>
              <a:buClr>
                <a:srgbClr val="C00000"/>
              </a:buClr>
              <a:buSzPct val="68000"/>
            </a:pPr>
            <a:r>
              <a:rPr lang="en-US" sz="2280" b="1" dirty="0" smtClean="0">
                <a:solidFill>
                  <a:srgbClr val="FF0000"/>
                </a:solidFill>
              </a:rPr>
              <a:t>P3.1 </a:t>
            </a:r>
            <a:r>
              <a:rPr lang="en-US" sz="2280" b="1" dirty="0">
                <a:solidFill>
                  <a:srgbClr val="FF0000"/>
                </a:solidFill>
              </a:rPr>
              <a:t>– Task 04 - </a:t>
            </a:r>
            <a:r>
              <a:rPr lang="en-US" sz="2280" dirty="0">
                <a:solidFill>
                  <a:srgbClr val="FF0000"/>
                </a:solidFill>
              </a:rPr>
              <a:t>Distribute business documents to relevant personnel using appropriate distribution channels.</a:t>
            </a:r>
          </a:p>
          <a:p>
            <a:pPr>
              <a:buClr>
                <a:srgbClr val="C00000"/>
              </a:buClr>
              <a:buSzPct val="68000"/>
            </a:pPr>
            <a:r>
              <a:rPr lang="en-US" sz="2280" b="1" dirty="0" smtClean="0">
                <a:solidFill>
                  <a:srgbClr val="FF0000"/>
                </a:solidFill>
              </a:rPr>
              <a:t>M2.1 </a:t>
            </a:r>
            <a:r>
              <a:rPr lang="en-US" sz="2280" b="1" dirty="0">
                <a:solidFill>
                  <a:srgbClr val="FF0000"/>
                </a:solidFill>
              </a:rPr>
              <a:t>– Task 05 - </a:t>
            </a:r>
            <a:r>
              <a:rPr lang="en-US" sz="2280" dirty="0">
                <a:solidFill>
                  <a:srgbClr val="FF0000"/>
                </a:solidFill>
              </a:rPr>
              <a:t>Employ a system for requesting safe receipt of business documents by the intended recipient</a:t>
            </a:r>
          </a:p>
          <a:p>
            <a:pPr>
              <a:buClr>
                <a:srgbClr val="C00000"/>
              </a:buClr>
              <a:buSzPct val="68000"/>
            </a:pPr>
            <a:r>
              <a:rPr lang="en-US" sz="2280" b="1" dirty="0" smtClean="0">
                <a:solidFill>
                  <a:srgbClr val="FF0000"/>
                </a:solidFill>
              </a:rPr>
              <a:t>D1.1 </a:t>
            </a:r>
            <a:r>
              <a:rPr lang="en-US" sz="2280" b="1" dirty="0">
                <a:solidFill>
                  <a:srgbClr val="FF0000"/>
                </a:solidFill>
              </a:rPr>
              <a:t>– Task 06 - </a:t>
            </a:r>
            <a:r>
              <a:rPr lang="en-US" sz="2280" dirty="0">
                <a:solidFill>
                  <a:srgbClr val="FF0000"/>
                </a:solidFill>
              </a:rPr>
              <a:t>Create a system for logging the documents that have been distributed and received.</a:t>
            </a:r>
          </a:p>
          <a:p>
            <a:pPr>
              <a:buClr>
                <a:srgbClr val="C00000"/>
              </a:buClr>
              <a:buSzPct val="68000"/>
            </a:pPr>
            <a:r>
              <a:rPr lang="en-US" sz="2280" b="1" dirty="0" smtClean="0">
                <a:solidFill>
                  <a:srgbClr val="FF0000"/>
                </a:solidFill>
                <a:latin typeface="Arial" panose="020B0604020202020204" pitchFamily="34" charset="0"/>
                <a:cs typeface="Arial" panose="020B0604020202020204" pitchFamily="34" charset="0"/>
              </a:rPr>
              <a:t>D1.2 </a:t>
            </a:r>
            <a:r>
              <a:rPr lang="en-US" sz="2280" b="1" dirty="0">
                <a:solidFill>
                  <a:srgbClr val="FF0000"/>
                </a:solidFill>
                <a:latin typeface="Arial" panose="020B0604020202020204" pitchFamily="34" charset="0"/>
                <a:cs typeface="Arial" panose="020B0604020202020204" pitchFamily="34" charset="0"/>
              </a:rPr>
              <a:t>– Task </a:t>
            </a:r>
            <a:r>
              <a:rPr lang="en-US" sz="2280" b="1" dirty="0" smtClean="0">
                <a:solidFill>
                  <a:srgbClr val="FF0000"/>
                </a:solidFill>
                <a:latin typeface="Arial" panose="020B0604020202020204" pitchFamily="34" charset="0"/>
                <a:cs typeface="Arial" panose="020B0604020202020204" pitchFamily="34" charset="0"/>
              </a:rPr>
              <a:t>07 </a:t>
            </a:r>
            <a:r>
              <a:rPr lang="en-US" sz="2280" b="1" dirty="0">
                <a:solidFill>
                  <a:srgbClr val="FF0000"/>
                </a:solidFill>
                <a:latin typeface="Arial" panose="020B0604020202020204" pitchFamily="34" charset="0"/>
                <a:cs typeface="Arial" panose="020B0604020202020204" pitchFamily="34" charset="0"/>
              </a:rPr>
              <a:t>- </a:t>
            </a:r>
            <a:r>
              <a:rPr lang="en-US" sz="2280" dirty="0">
                <a:solidFill>
                  <a:srgbClr val="FF0000"/>
                </a:solidFill>
                <a:latin typeface="Arial" panose="020B0604020202020204" pitchFamily="34" charset="0"/>
                <a:cs typeface="Arial" panose="020B0604020202020204" pitchFamily="34" charset="0"/>
              </a:rPr>
              <a:t>Create a system for ensuring safe redistribution of </a:t>
            </a:r>
            <a:r>
              <a:rPr lang="en-US" sz="2280" dirty="0">
                <a:solidFill>
                  <a:srgbClr val="FF0000"/>
                </a:solidFill>
              </a:rPr>
              <a:t>documents to potential non-recipients.</a:t>
            </a:r>
          </a:p>
          <a:p>
            <a:pPr>
              <a:buClr>
                <a:srgbClr val="C00000"/>
              </a:buClr>
              <a:buSzPct val="68000"/>
            </a:pPr>
            <a:r>
              <a:rPr lang="en-US" sz="2280" b="1" dirty="0">
                <a:solidFill>
                  <a:srgbClr val="FF0000"/>
                </a:solidFill>
              </a:rPr>
              <a:t>D1.3 – Task </a:t>
            </a:r>
            <a:r>
              <a:rPr lang="en-US" sz="2280" b="1" dirty="0" smtClean="0">
                <a:solidFill>
                  <a:srgbClr val="FF0000"/>
                </a:solidFill>
              </a:rPr>
              <a:t>08 </a:t>
            </a:r>
            <a:r>
              <a:rPr lang="en-US" sz="2280" b="1" dirty="0">
                <a:solidFill>
                  <a:srgbClr val="FF0000"/>
                </a:solidFill>
              </a:rPr>
              <a:t>- </a:t>
            </a:r>
            <a:r>
              <a:rPr lang="en-US" sz="2280" dirty="0">
                <a:solidFill>
                  <a:srgbClr val="FF0000"/>
                </a:solidFill>
              </a:rPr>
              <a:t>Print off minutes for staff who have not responded to the read notification.</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LO1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471857282"/>
              </p:ext>
            </p:extLst>
          </p:nvPr>
        </p:nvGraphicFramePr>
        <p:xfrm>
          <a:off x="251520" y="1052736"/>
          <a:ext cx="8640960" cy="5684520"/>
        </p:xfrm>
        <a:graphic>
          <a:graphicData uri="http://schemas.openxmlformats.org/drawingml/2006/table">
            <a:tbl>
              <a:tblPr firstRow="1" bandRow="1">
                <a:tableStyleId>{B301B821-A1FF-4177-AEE7-76D212191A09}</a:tableStyleId>
              </a:tblPr>
              <a:tblGrid>
                <a:gridCol w="1307036"/>
                <a:gridCol w="2149348"/>
                <a:gridCol w="2232248"/>
                <a:gridCol w="2952328"/>
              </a:tblGrid>
              <a:tr h="202312">
                <a:tc>
                  <a:txBody>
                    <a:bodyPr/>
                    <a:lstStyle/>
                    <a:p>
                      <a:pPr algn="ctr"/>
                      <a:r>
                        <a:rPr lang="en-GB" sz="860" dirty="0" smtClean="0">
                          <a:latin typeface="Arial" panose="020B0604020202020204" pitchFamily="34" charset="0"/>
                          <a:cs typeface="Arial" panose="020B0604020202020204" pitchFamily="34" charset="0"/>
                        </a:rPr>
                        <a:t>The Learner will</a:t>
                      </a:r>
                      <a:endParaRPr lang="en-GB" sz="8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60" dirty="0" smtClean="0">
                          <a:latin typeface="Arial" panose="020B0604020202020204" pitchFamily="34" charset="0"/>
                          <a:cs typeface="Arial" panose="020B0604020202020204" pitchFamily="34" charset="0"/>
                        </a:rPr>
                        <a:t>Pass</a:t>
                      </a:r>
                    </a:p>
                    <a:p>
                      <a:pPr algn="l"/>
                      <a:r>
                        <a:rPr lang="en-US" sz="860" dirty="0" smtClean="0">
                          <a:latin typeface="Arial" panose="020B0604020202020204" pitchFamily="34" charset="0"/>
                          <a:cs typeface="Arial" panose="020B0604020202020204" pitchFamily="34" charset="0"/>
                        </a:rPr>
                        <a:t>The assessment criteria are the Pass requirements for this unit.</a:t>
                      </a:r>
                      <a:endParaRPr lang="en-GB" sz="8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60" dirty="0" smtClean="0">
                          <a:latin typeface="Arial" panose="020B0604020202020204" pitchFamily="34" charset="0"/>
                          <a:cs typeface="Arial" panose="020B0604020202020204" pitchFamily="34" charset="0"/>
                        </a:rPr>
                        <a:t>Merit</a:t>
                      </a:r>
                    </a:p>
                    <a:p>
                      <a:pPr algn="l"/>
                      <a:r>
                        <a:rPr lang="en-US" sz="86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60" dirty="0" smtClean="0">
                          <a:latin typeface="Arial" panose="020B0604020202020204" pitchFamily="34" charset="0"/>
                          <a:cs typeface="Arial" panose="020B0604020202020204" pitchFamily="34" charset="0"/>
                        </a:rPr>
                        <a:t>Distinction</a:t>
                      </a:r>
                    </a:p>
                    <a:p>
                      <a:pPr algn="l"/>
                      <a:r>
                        <a:rPr lang="en-US" sz="86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3068">
                <a:tc rowSpan="3">
                  <a:txBody>
                    <a:bodyPr/>
                    <a:lstStyle/>
                    <a:p>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produce and distribute business documents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P1: Produce accurate business documents using a range of appropriate software to include: </a:t>
                      </a:r>
                    </a:p>
                    <a:p>
                      <a:pPr marL="285750" indent="-285750">
                        <a:buFont typeface="Wingdings" panose="05000000000000000000" pitchFamily="2" charset="2"/>
                        <a:buChar char="§"/>
                      </a:pPr>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a letter, an agenda, an email, a notice, a presentation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M1: Take and produce accurate minutes at a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P2: Integrate relevant business images/pictures, logos and simple graphs into business documents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6306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P3: Distribute business documents to relevant personnel using appropriate distribution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M2: Employ a system for requesting safe receipt of business documents by the intended recipient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system for: </a:t>
                      </a:r>
                    </a:p>
                    <a:p>
                      <a:pPr marL="171450" indent="-171450">
                        <a:buFont typeface="Wingdings" panose="05000000000000000000" pitchFamily="2" charset="2"/>
                        <a:buChar cha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logging the documents that have been distributed </a:t>
                      </a:r>
                    </a:p>
                    <a:p>
                      <a:pPr marL="171450" indent="-171450">
                        <a:buFont typeface="Wingdings" panose="05000000000000000000" pitchFamily="2" charset="2"/>
                        <a:buChar cha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logging documents that have been received </a:t>
                      </a:r>
                    </a:p>
                    <a:p>
                      <a:pPr marL="171450" indent="-171450">
                        <a:buFont typeface="Wingdings" panose="05000000000000000000" pitchFamily="2" charset="2"/>
                        <a:buChar cha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ensuring safe redistribution of documents to potential non-recipients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26037">
                <a:tc rowSpan="2">
                  <a:txBody>
                    <a:bodyPr/>
                    <a:lstStyle/>
                    <a:p>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locate, store, search and retrieve data for routine administrative tasks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P4: Locate, store, search and retrieve data from paper-based and electronic folders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M3: Comply with good practice procedures when storing and retrieving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688">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P5: Report a technological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6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392">
                <a:tc rowSpan="6">
                  <a:txBody>
                    <a:bodyPr/>
                    <a:lstStyle/>
                    <a:p>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support business meetings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P6: Plan for a business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832">
                <a:tc vMerge="1">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P7: Produce business meeting documentation for a specific 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D2: Create folders to store documentation for a meeting group and a corresponding filing guide on how to use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vMerge="1">
                  <a:txBody>
                    <a:bodyPr/>
                    <a:lstStyle/>
                    <a:p>
                      <a:endParaRPr lang="en-GB"/>
                    </a:p>
                  </a:txBody>
                  <a:tcPr/>
                </a:tc>
                <a:tc>
                  <a:txBody>
                    <a:bodyPr/>
                    <a:lstStyle/>
                    <a:p>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P8: Set up a </a:t>
                      </a:r>
                    </a:p>
                    <a:p>
                      <a:pPr marL="285750" indent="-285750">
                        <a:buFont typeface="Wingdings" panose="05000000000000000000" pitchFamily="2" charset="2"/>
                        <a:buChar char="§"/>
                      </a:pPr>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face-to-face meeting </a:t>
                      </a:r>
                    </a:p>
                    <a:p>
                      <a:pPr marL="285750" indent="-285750">
                        <a:buFont typeface="Wingdings" panose="05000000000000000000" pitchFamily="2" charset="2"/>
                        <a:buChar char="§"/>
                      </a:pPr>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virtual meeting </a:t>
                      </a:r>
                    </a:p>
                    <a:p>
                      <a:r>
                        <a:rPr kumimoji="0" lang="en-GB" sz="860" b="0" i="0" u="none" strike="noStrike" kern="1200" baseline="0" dirty="0" smtClean="0">
                          <a:solidFill>
                            <a:schemeClr val="dk1"/>
                          </a:solidFill>
                          <a:latin typeface="Arial" panose="020B0604020202020204" pitchFamily="34" charset="0"/>
                          <a:ea typeface="+mn-ea"/>
                          <a:cs typeface="Arial" panose="020B0604020202020204" pitchFamily="34" charset="0"/>
                        </a:rPr>
                        <a:t>in line with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M4: Check meeting rooms and facilities in advance of business meetings and identify any missing or faulty equipment or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D3: Arrange for missing or faulty equipment or documentation to be replaced and available in time for the start of the meeting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146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P9: Produce and dispatch meeting documentation, in line with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D4: Create a system for tracking that action points from a meeting are being completed by others and reporting progress to relevant 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9832">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P10: Complete follow-up procedures for a business meeting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179832">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60" b="0" i="0" u="none" strike="noStrike" kern="1200" baseline="0" dirty="0" smtClean="0">
                          <a:solidFill>
                            <a:schemeClr val="dk1"/>
                          </a:solidFill>
                          <a:latin typeface="Arial" panose="020B0604020202020204" pitchFamily="34" charset="0"/>
                          <a:ea typeface="+mn-ea"/>
                          <a:cs typeface="Arial" panose="020B0604020202020204" pitchFamily="34" charset="0"/>
                        </a:rPr>
                        <a:t>P10: Complete follow-up procedures for a business meeting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32229"/>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270" dirty="0"/>
              <a:t>This unit aims to develop essential skills and understanding relating to well-defined and routine administrative duties completed by those in an administrative role in business.</a:t>
            </a:r>
          </a:p>
          <a:p>
            <a:pPr marL="354013" indent="-354013">
              <a:buClr>
                <a:srgbClr val="C00000"/>
              </a:buClr>
              <a:buSzPct val="68000"/>
              <a:buFont typeface="Arial" panose="020B0604020202020204" pitchFamily="34" charset="0"/>
              <a:buChar char="►"/>
            </a:pPr>
            <a:r>
              <a:rPr lang="en-US" sz="2270" dirty="0"/>
              <a:t>You will learn how to effectively create, locate, store, search and retrieve data for a given purpose in a timely manner. In addition, using a variety of different administrative technologies, you will have the opportunity to create, develop and distribute a range of business documents using appropriate distribution channels, ensuring that they are fit for the required purpose.</a:t>
            </a:r>
          </a:p>
          <a:p>
            <a:pPr marL="354013" indent="-354013">
              <a:buClr>
                <a:srgbClr val="C00000"/>
              </a:buClr>
              <a:buSzPct val="68000"/>
              <a:buFont typeface="Arial" panose="020B0604020202020204" pitchFamily="34" charset="0"/>
              <a:buChar char="►"/>
            </a:pPr>
            <a:r>
              <a:rPr lang="en-US" sz="2270" dirty="0"/>
              <a:t>You will also develop the essential skills to be able to effectively support the organisation of both face-to-face and virtual business meetings. You will prepare for, and set up, business meetings and complete follow-up tasks. In addition, you will have the opportunity to create administrative procedures for yourself, and others within the organisation, to follow.</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Assessment Criteria</a:t>
            </a:r>
            <a:endParaRPr lang="en-GB" sz="3800" b="1" dirty="0" smtClean="0"/>
          </a:p>
        </p:txBody>
      </p:sp>
      <p:sp>
        <p:nvSpPr>
          <p:cNvPr id="2" name="Rectangle 1"/>
          <p:cNvSpPr/>
          <p:nvPr/>
        </p:nvSpPr>
        <p:spPr>
          <a:xfrm>
            <a:off x="208675" y="1033617"/>
            <a:ext cx="8654642" cy="5847755"/>
          </a:xfrm>
          <a:prstGeom prst="rect">
            <a:avLst/>
          </a:prstGeom>
        </p:spPr>
        <p:txBody>
          <a:bodyPr wrap="square" numCol="1" spcCol="72000">
            <a:spAutoFit/>
          </a:bodyPr>
          <a:lstStyle/>
          <a:p>
            <a:r>
              <a:rPr lang="en-US" sz="1400" dirty="0"/>
              <a:t>In order to meet Grading Criteria </a:t>
            </a:r>
            <a:r>
              <a:rPr lang="en-US" sz="1400" b="1" dirty="0"/>
              <a:t>P1</a:t>
            </a:r>
            <a:r>
              <a:rPr lang="en-US" sz="1400" dirty="0"/>
              <a:t> learners must evidence that they can produce each of the documents listed with accuracy (e.g. that they have been proof-read for errors). They must use appropriate software for each specific document and incorporate the correct presentation format (e.g. house-style, templates, formality). All documents must be business-related, for example, the notice may be updating external customers about a change to an existing business product or be advising of temporary changes to office hours.</a:t>
            </a:r>
          </a:p>
          <a:p>
            <a:r>
              <a:rPr lang="en-US" sz="1400" dirty="0"/>
              <a:t>To meet </a:t>
            </a:r>
            <a:r>
              <a:rPr lang="en-US" sz="1400" b="1" dirty="0"/>
              <a:t>M1</a:t>
            </a:r>
            <a:r>
              <a:rPr lang="en-US" sz="1400" dirty="0"/>
              <a:t>, learners must evidence that they can take and produce accurate minutes for a meeting (e.g. a team meeting). The minutes must meet the format agreed for the meeting (e.g. actions only, discussion points and actions, include quotes) and should include as a minimum:</a:t>
            </a:r>
          </a:p>
          <a:p>
            <a:pPr marL="285750" indent="-285750">
              <a:buFont typeface="Wingdings" panose="05000000000000000000" pitchFamily="2" charset="2"/>
              <a:buChar char="§"/>
            </a:pPr>
            <a:r>
              <a:rPr lang="en-US" sz="1400" dirty="0" smtClean="0"/>
              <a:t>the </a:t>
            </a:r>
            <a:r>
              <a:rPr lang="en-US" sz="1400" dirty="0"/>
              <a:t>date, time and title of the meeting</a:t>
            </a:r>
          </a:p>
          <a:p>
            <a:pPr marL="285750" indent="-285750">
              <a:buFont typeface="Wingdings" panose="05000000000000000000" pitchFamily="2" charset="2"/>
              <a:buChar char="§"/>
            </a:pPr>
            <a:r>
              <a:rPr lang="en-US" sz="1400" dirty="0" smtClean="0"/>
              <a:t>details </a:t>
            </a:r>
            <a:r>
              <a:rPr lang="en-US" sz="1400" dirty="0"/>
              <a:t>of those present and those who have sent apologies</a:t>
            </a:r>
          </a:p>
          <a:p>
            <a:pPr marL="285750" indent="-285750">
              <a:buFont typeface="Wingdings" panose="05000000000000000000" pitchFamily="2" charset="2"/>
              <a:buChar char="§"/>
            </a:pPr>
            <a:r>
              <a:rPr lang="en-US" sz="1400" dirty="0" smtClean="0"/>
              <a:t>action </a:t>
            </a:r>
            <a:r>
              <a:rPr lang="en-US" sz="1400" dirty="0"/>
              <a:t>points and the name or initials of the person an action is allocated to</a:t>
            </a:r>
          </a:p>
          <a:p>
            <a:pPr marL="285750" indent="-285750">
              <a:buFont typeface="Wingdings" panose="05000000000000000000" pitchFamily="2" charset="2"/>
              <a:buChar char="§"/>
            </a:pPr>
            <a:r>
              <a:rPr lang="en-US" sz="1400" dirty="0" smtClean="0"/>
              <a:t>the </a:t>
            </a:r>
            <a:r>
              <a:rPr lang="en-US" sz="1400" dirty="0"/>
              <a:t>timescale for completing the action</a:t>
            </a:r>
            <a:r>
              <a:rPr lang="en-US" sz="1400" dirty="0" smtClean="0"/>
              <a:t>.</a:t>
            </a:r>
          </a:p>
          <a:p>
            <a:r>
              <a:rPr lang="en-US" sz="1400" b="1" dirty="0"/>
              <a:t>P2 </a:t>
            </a:r>
            <a:r>
              <a:rPr lang="en-US" sz="1400" dirty="0"/>
              <a:t>requires learners to integrate relevant items into documents as appropriate. </a:t>
            </a:r>
            <a:r>
              <a:rPr lang="en-US" sz="1400" b="1" dirty="0"/>
              <a:t>As a minimum </a:t>
            </a:r>
            <a:r>
              <a:rPr lang="en-US" sz="1400" dirty="0"/>
              <a:t>they should insert: </a:t>
            </a:r>
          </a:p>
          <a:p>
            <a:pPr marL="285750" indent="-285750">
              <a:buFont typeface="Wingdings" panose="05000000000000000000" pitchFamily="2" charset="2"/>
              <a:buChar char="§"/>
            </a:pPr>
            <a:r>
              <a:rPr lang="en-GB" sz="1400" dirty="0" smtClean="0"/>
              <a:t>a </a:t>
            </a:r>
            <a:r>
              <a:rPr lang="en-GB" sz="1400" dirty="0"/>
              <a:t>business image/picture </a:t>
            </a:r>
            <a:r>
              <a:rPr lang="en-GB" sz="1400" dirty="0" smtClean="0"/>
              <a:t>	a </a:t>
            </a:r>
            <a:r>
              <a:rPr lang="en-GB" sz="1400" dirty="0"/>
              <a:t>logo </a:t>
            </a:r>
            <a:r>
              <a:rPr lang="en-GB" sz="1400" dirty="0" smtClean="0"/>
              <a:t>	</a:t>
            </a:r>
            <a:r>
              <a:rPr lang="en-US" sz="1400" dirty="0" smtClean="0"/>
              <a:t>a </a:t>
            </a:r>
            <a:r>
              <a:rPr lang="en-US" sz="1400" dirty="0"/>
              <a:t>simple graph from a pivot table. </a:t>
            </a:r>
            <a:endParaRPr lang="en-GB" sz="1400" dirty="0"/>
          </a:p>
          <a:p>
            <a:r>
              <a:rPr lang="en-US" sz="1400" b="1" dirty="0"/>
              <a:t>P3 </a:t>
            </a:r>
            <a:r>
              <a:rPr lang="en-US" sz="1400" dirty="0"/>
              <a:t>requires learners to distribute documents via appropriate ‘distribution channels’ – these may be physical (i.e. by hand or post) or electronic (e.g. by email or file sharing). The documents should be distributed to all relevant personnel, for example, all delegates invited to a meeting (whether they attended or sent apologies) should be sent copies of the meeting minutes. </a:t>
            </a:r>
            <a:endParaRPr lang="en-US" sz="1400" dirty="0" smtClean="0"/>
          </a:p>
          <a:p>
            <a:endParaRPr lang="en-US" sz="600" dirty="0" smtClean="0"/>
          </a:p>
          <a:p>
            <a:r>
              <a:rPr lang="en-US" sz="1400" dirty="0" smtClean="0"/>
              <a:t>To </a:t>
            </a:r>
            <a:r>
              <a:rPr lang="en-US" sz="1400" dirty="0"/>
              <a:t>meet Grading Criteria </a:t>
            </a:r>
            <a:r>
              <a:rPr lang="en-US" sz="1400" b="1" dirty="0"/>
              <a:t>M2</a:t>
            </a:r>
            <a:r>
              <a:rPr lang="en-US" sz="1400" dirty="0"/>
              <a:t>, learners should use a system that allows them to see that a document dispatched has been received (e.g. read-receipt on email, confirmation from the recipient). </a:t>
            </a:r>
            <a:endParaRPr lang="en-US" sz="1400" dirty="0" smtClean="0"/>
          </a:p>
          <a:p>
            <a:endParaRPr lang="en-US" sz="1000" dirty="0" smtClean="0"/>
          </a:p>
          <a:p>
            <a:r>
              <a:rPr lang="en-US" sz="1400" dirty="0" smtClean="0"/>
              <a:t>For </a:t>
            </a:r>
            <a:r>
              <a:rPr lang="en-US" sz="1400" b="1" dirty="0"/>
              <a:t>D1 </a:t>
            </a:r>
            <a:r>
              <a:rPr lang="en-US" sz="1400" dirty="0"/>
              <a:t>they should create a system for logging the documents that have been distributed, logging the receipt confirmations and be able to identify and chase-up non respondents ensuring that the documents are redistributed to, and safely received by, those that may not have received them on first send. </a:t>
            </a:r>
            <a:endParaRPr lang="en-GB" sz="1400" dirty="0"/>
          </a:p>
        </p:txBody>
      </p:sp>
    </p:spTree>
    <p:extLst>
      <p:ext uri="{BB962C8B-B14F-4D97-AF65-F5344CB8AC3E}">
        <p14:creationId xmlns:p14="http://schemas.microsoft.com/office/powerpoint/2010/main" val="52173524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 – LO1</a:t>
            </a:r>
            <a:endParaRPr lang="en-GB" sz="3800" b="1" dirty="0" smtClean="0"/>
          </a:p>
        </p:txBody>
      </p:sp>
      <p:sp>
        <p:nvSpPr>
          <p:cNvPr id="2" name="Rectangle 1"/>
          <p:cNvSpPr/>
          <p:nvPr/>
        </p:nvSpPr>
        <p:spPr>
          <a:xfrm>
            <a:off x="208675" y="1033617"/>
            <a:ext cx="8654642" cy="5863144"/>
          </a:xfrm>
          <a:prstGeom prst="rect">
            <a:avLst/>
          </a:prstGeom>
        </p:spPr>
        <p:txBody>
          <a:bodyPr wrap="square" numCol="1" spcCol="72000">
            <a:spAutoFit/>
          </a:bodyPr>
          <a:lstStyle/>
          <a:p>
            <a:r>
              <a:rPr lang="en-US" sz="1470" dirty="0" smtClean="0"/>
              <a:t>1.1 </a:t>
            </a:r>
            <a:r>
              <a:rPr lang="en-US" sz="1470" dirty="0"/>
              <a:t>How to produce routine business documents using business conventions i.e. </a:t>
            </a:r>
          </a:p>
          <a:p>
            <a:pPr marL="285750" indent="-285750">
              <a:buFont typeface="Wingdings" panose="05000000000000000000" pitchFamily="2" charset="2"/>
              <a:buChar char="§"/>
            </a:pPr>
            <a:r>
              <a:rPr lang="en-GB" sz="1470" dirty="0" smtClean="0"/>
              <a:t>documents </a:t>
            </a:r>
            <a:r>
              <a:rPr lang="en-GB" sz="1470" dirty="0"/>
              <a:t>for production (i.e. letters, agendas, emails, notices, minutes, presentations) </a:t>
            </a:r>
          </a:p>
          <a:p>
            <a:pPr marL="285750" indent="-285750">
              <a:buFont typeface="Wingdings" panose="05000000000000000000" pitchFamily="2" charset="2"/>
              <a:buChar char="§"/>
            </a:pPr>
            <a:r>
              <a:rPr lang="en-US" sz="1470" dirty="0" smtClean="0"/>
              <a:t>methods </a:t>
            </a:r>
            <a:r>
              <a:rPr lang="en-US" sz="1470" dirty="0"/>
              <a:t>of producing the documents (e.g. minute taking styles - action only, discussion points and actions) </a:t>
            </a:r>
          </a:p>
          <a:p>
            <a:pPr marL="285750" indent="-285750">
              <a:buFont typeface="Wingdings" panose="05000000000000000000" pitchFamily="2" charset="2"/>
              <a:buChar char="§"/>
            </a:pPr>
            <a:r>
              <a:rPr lang="en-US" sz="1470" dirty="0" smtClean="0"/>
              <a:t>select </a:t>
            </a:r>
            <a:r>
              <a:rPr lang="en-US" sz="1470" dirty="0"/>
              <a:t>and use appropriate software to produce documents (i.e. word processing, spreadsheets, databases, desktop publishing, email, presentations) </a:t>
            </a:r>
          </a:p>
          <a:p>
            <a:pPr marL="285750" indent="-285750">
              <a:buFont typeface="Wingdings" panose="05000000000000000000" pitchFamily="2" charset="2"/>
              <a:buChar char="§"/>
            </a:pPr>
            <a:r>
              <a:rPr lang="en-US" sz="1470" dirty="0" smtClean="0"/>
              <a:t>produce </a:t>
            </a:r>
            <a:r>
              <a:rPr lang="en-US" sz="1470" dirty="0"/>
              <a:t>and integrate relevant items into business documents (i.e. business images, logos, pictures, graphs from simple pivot tables) </a:t>
            </a:r>
          </a:p>
          <a:p>
            <a:pPr marL="285750" indent="-285750">
              <a:buFont typeface="Wingdings" panose="05000000000000000000" pitchFamily="2" charset="2"/>
              <a:buChar char="§"/>
            </a:pPr>
            <a:r>
              <a:rPr lang="en-US" sz="1470" dirty="0" smtClean="0"/>
              <a:t>proofread </a:t>
            </a:r>
            <a:r>
              <a:rPr lang="en-US" sz="1470" dirty="0"/>
              <a:t>documents (e.g. typographical errors, grammatical errors, language, tone) </a:t>
            </a:r>
          </a:p>
          <a:p>
            <a:pPr marL="285750" indent="-285750">
              <a:buFont typeface="Wingdings" panose="05000000000000000000" pitchFamily="2" charset="2"/>
              <a:buChar char="§"/>
            </a:pPr>
            <a:r>
              <a:rPr lang="en-GB" sz="1470" dirty="0" smtClean="0"/>
              <a:t>presentation </a:t>
            </a:r>
            <a:r>
              <a:rPr lang="en-GB" sz="1470" dirty="0"/>
              <a:t>style (e.g. templates, house-style, image, logo) </a:t>
            </a:r>
          </a:p>
          <a:p>
            <a:pPr marL="285750" indent="-285750">
              <a:buFont typeface="Wingdings" panose="05000000000000000000" pitchFamily="2" charset="2"/>
              <a:buChar char="§"/>
            </a:pPr>
            <a:r>
              <a:rPr lang="en-US" sz="1470" dirty="0" smtClean="0"/>
              <a:t>formality </a:t>
            </a:r>
            <a:r>
              <a:rPr lang="en-US" sz="1470" dirty="0"/>
              <a:t>requirements (e.g. email may be less formal than a letter) </a:t>
            </a:r>
          </a:p>
          <a:p>
            <a:pPr marL="285750" indent="-285750">
              <a:buFont typeface="Wingdings" panose="05000000000000000000" pitchFamily="2" charset="2"/>
              <a:buChar char="§"/>
            </a:pPr>
            <a:r>
              <a:rPr lang="en-GB" sz="1470" dirty="0" smtClean="0"/>
              <a:t>data </a:t>
            </a:r>
            <a:r>
              <a:rPr lang="en-GB" sz="1470" dirty="0"/>
              <a:t>protection </a:t>
            </a:r>
          </a:p>
          <a:p>
            <a:pPr marL="285750" indent="-285750">
              <a:buFont typeface="Wingdings" panose="05000000000000000000" pitchFamily="2" charset="2"/>
              <a:buChar char="§"/>
            </a:pPr>
            <a:r>
              <a:rPr lang="en-GB" sz="1470" dirty="0" smtClean="0"/>
              <a:t>copyright </a:t>
            </a:r>
            <a:endParaRPr lang="en-GB" sz="1470" dirty="0"/>
          </a:p>
          <a:p>
            <a:pPr marL="285750" indent="-285750">
              <a:buFont typeface="Wingdings" panose="05000000000000000000" pitchFamily="2" charset="2"/>
              <a:buChar char="§"/>
            </a:pPr>
            <a:r>
              <a:rPr lang="en-GB" sz="1470" dirty="0" smtClean="0"/>
              <a:t>conventions </a:t>
            </a:r>
            <a:r>
              <a:rPr lang="en-GB" sz="1470" dirty="0"/>
              <a:t>for formal letters, e.g. </a:t>
            </a:r>
          </a:p>
          <a:p>
            <a:pPr marL="536575" indent="-285750">
              <a:buFont typeface="Courier New" panose="02070309020205020404" pitchFamily="49" charset="0"/>
              <a:buChar char="o"/>
            </a:pPr>
            <a:r>
              <a:rPr lang="en-GB" sz="1470" dirty="0" smtClean="0"/>
              <a:t> layout </a:t>
            </a:r>
            <a:r>
              <a:rPr lang="en-GB" sz="1470" dirty="0"/>
              <a:t>of information </a:t>
            </a:r>
          </a:p>
          <a:p>
            <a:pPr marL="536575" indent="-285750">
              <a:buFont typeface="Courier New" panose="02070309020205020404" pitchFamily="49" charset="0"/>
              <a:buChar char="o"/>
            </a:pPr>
            <a:r>
              <a:rPr lang="en-GB" sz="1470" dirty="0" smtClean="0"/>
              <a:t>greeting </a:t>
            </a:r>
            <a:r>
              <a:rPr lang="en-GB" sz="1470" dirty="0"/>
              <a:t>and ending </a:t>
            </a:r>
          </a:p>
          <a:p>
            <a:pPr marL="536575" indent="-285750">
              <a:buFont typeface="Courier New" panose="02070309020205020404" pitchFamily="49" charset="0"/>
              <a:buChar char="o"/>
            </a:pPr>
            <a:r>
              <a:rPr lang="en-US" sz="1470" dirty="0" smtClean="0"/>
              <a:t>signing </a:t>
            </a:r>
            <a:r>
              <a:rPr lang="en-US" sz="1470" dirty="0"/>
              <a:t>on behalf of a colleague </a:t>
            </a:r>
            <a:endParaRPr lang="en-GB" sz="1470" dirty="0"/>
          </a:p>
          <a:p>
            <a:r>
              <a:rPr lang="en-US" sz="1470" dirty="0"/>
              <a:t>1.2 When to distribute documents using a certain channel i.e. </a:t>
            </a:r>
          </a:p>
          <a:p>
            <a:pPr marL="285750" indent="-285750">
              <a:buFont typeface="Wingdings" panose="05000000000000000000" pitchFamily="2" charset="2"/>
              <a:buChar char="§"/>
            </a:pPr>
            <a:r>
              <a:rPr lang="en-US" sz="1470" dirty="0" smtClean="0"/>
              <a:t>physical </a:t>
            </a:r>
            <a:r>
              <a:rPr lang="en-US" sz="1470" dirty="0"/>
              <a:t>distribution (e.g. by post or by hand) versus electronic distribution (e.g. email, file sharing, intranet) </a:t>
            </a:r>
          </a:p>
          <a:p>
            <a:pPr marL="536575" indent="-285750">
              <a:buFont typeface="Courier New" panose="02070309020205020404" pitchFamily="49" charset="0"/>
              <a:buChar char="o"/>
            </a:pPr>
            <a:r>
              <a:rPr lang="en-US" sz="1470" dirty="0" smtClean="0"/>
              <a:t>security </a:t>
            </a:r>
            <a:r>
              <a:rPr lang="en-US" sz="1470" dirty="0"/>
              <a:t>requirements (e.g. signature required, password protected, read-only, email BCC function) </a:t>
            </a:r>
          </a:p>
          <a:p>
            <a:pPr marL="536575" indent="-285750">
              <a:buFont typeface="Courier New" panose="02070309020205020404" pitchFamily="49" charset="0"/>
              <a:buChar char="o"/>
            </a:pPr>
            <a:r>
              <a:rPr lang="en-US" sz="1470" dirty="0" smtClean="0"/>
              <a:t>logging </a:t>
            </a:r>
            <a:r>
              <a:rPr lang="en-US" sz="1470" dirty="0"/>
              <a:t>requirements (e.g. read receipt, signature sheet) </a:t>
            </a:r>
          </a:p>
          <a:p>
            <a:pPr marL="285750" indent="-285750">
              <a:buFont typeface="Wingdings" panose="05000000000000000000" pitchFamily="2" charset="2"/>
              <a:buChar char="§"/>
            </a:pPr>
            <a:r>
              <a:rPr lang="en-US" sz="1470" smtClean="0"/>
              <a:t>using </a:t>
            </a:r>
            <a:r>
              <a:rPr lang="en-US" sz="1470" dirty="0"/>
              <a:t>the best practice business convention (e.g. a less formal email response versus emailing a more formal letter) </a:t>
            </a:r>
          </a:p>
        </p:txBody>
      </p:sp>
    </p:spTree>
    <p:extLst>
      <p:ext uri="{BB962C8B-B14F-4D97-AF65-F5344CB8AC3E}">
        <p14:creationId xmlns:p14="http://schemas.microsoft.com/office/powerpoint/2010/main" val="429466245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P1.1 – Producing Documents</a:t>
            </a:r>
            <a:endParaRPr lang="en-GB" sz="4000" b="1" dirty="0" smtClean="0"/>
          </a:p>
        </p:txBody>
      </p:sp>
      <p:sp>
        <p:nvSpPr>
          <p:cNvPr id="2" name="Rectangle 1"/>
          <p:cNvSpPr/>
          <p:nvPr/>
        </p:nvSpPr>
        <p:spPr>
          <a:xfrm>
            <a:off x="208675" y="1033617"/>
            <a:ext cx="6667581" cy="5780044"/>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a:t>In order to meet Grading Criteria P1 </a:t>
            </a:r>
            <a:r>
              <a:rPr lang="en-US" sz="1680" dirty="0" smtClean="0"/>
              <a:t>you must </a:t>
            </a:r>
            <a:r>
              <a:rPr lang="en-US" sz="1680" dirty="0"/>
              <a:t>evidence that </a:t>
            </a:r>
            <a:r>
              <a:rPr lang="en-US" sz="1680" dirty="0" smtClean="0"/>
              <a:t>you </a:t>
            </a:r>
            <a:r>
              <a:rPr lang="en-US" sz="1680" dirty="0"/>
              <a:t>can produce each of the documents listed </a:t>
            </a:r>
            <a:r>
              <a:rPr lang="en-US" sz="1680" dirty="0" smtClean="0"/>
              <a:t>below with </a:t>
            </a:r>
            <a:r>
              <a:rPr lang="en-US" sz="1680" dirty="0"/>
              <a:t>accuracy (e.g. that they have been proof-read for errors). </a:t>
            </a:r>
            <a:endParaRPr lang="en-US" sz="1680" dirty="0" smtClean="0"/>
          </a:p>
          <a:p>
            <a:pPr marL="536575" lvl="1" indent="-268288">
              <a:buClr>
                <a:srgbClr val="C00000"/>
              </a:buClr>
              <a:buSzPct val="80000"/>
              <a:buFont typeface="+mj-lt"/>
              <a:buAutoNum type="arabicPeriod"/>
            </a:pPr>
            <a:r>
              <a:rPr lang="en-GB" sz="1680" b="1" dirty="0"/>
              <a:t>a </a:t>
            </a:r>
            <a:r>
              <a:rPr lang="en-GB" sz="1680" b="1" dirty="0" smtClean="0"/>
              <a:t>letter</a:t>
            </a:r>
            <a:r>
              <a:rPr lang="en-GB" sz="1680" b="1" dirty="0"/>
              <a:t> </a:t>
            </a:r>
            <a:r>
              <a:rPr lang="en-GB" sz="1680" dirty="0" smtClean="0"/>
              <a:t>– a reason for telling an individual or a small group about an issue.</a:t>
            </a:r>
            <a:endParaRPr lang="en-GB" sz="1680" dirty="0"/>
          </a:p>
          <a:p>
            <a:pPr marL="536575" lvl="1" indent="-268288">
              <a:buClr>
                <a:srgbClr val="C00000"/>
              </a:buClr>
              <a:buSzPct val="80000"/>
              <a:buFont typeface="+mj-lt"/>
              <a:buAutoNum type="arabicPeriod"/>
            </a:pPr>
            <a:r>
              <a:rPr lang="en-GB" sz="1680" b="1" dirty="0"/>
              <a:t>an </a:t>
            </a:r>
            <a:r>
              <a:rPr lang="en-GB" sz="1680" b="1" dirty="0" smtClean="0"/>
              <a:t>agenda </a:t>
            </a:r>
            <a:r>
              <a:rPr lang="en-GB" sz="1680" dirty="0" smtClean="0"/>
              <a:t>– the list of things that need to be said or discussed at a meeting.</a:t>
            </a:r>
            <a:endParaRPr lang="en-GB" sz="1680" dirty="0"/>
          </a:p>
          <a:p>
            <a:pPr marL="536575" lvl="1" indent="-268288">
              <a:buClr>
                <a:srgbClr val="C00000"/>
              </a:buClr>
              <a:buSzPct val="80000"/>
              <a:buFont typeface="+mj-lt"/>
              <a:buAutoNum type="arabicPeriod"/>
            </a:pPr>
            <a:r>
              <a:rPr lang="en-GB" sz="1680" b="1" dirty="0"/>
              <a:t>an </a:t>
            </a:r>
            <a:r>
              <a:rPr lang="en-GB" sz="1680" b="1" dirty="0" smtClean="0"/>
              <a:t>email</a:t>
            </a:r>
            <a:r>
              <a:rPr lang="en-GB" sz="1680" b="1" dirty="0"/>
              <a:t> </a:t>
            </a:r>
            <a:r>
              <a:rPr lang="en-GB" sz="1680" dirty="0" smtClean="0"/>
              <a:t>– something sent to parents or to colleagues about an issue or need.</a:t>
            </a:r>
            <a:endParaRPr lang="en-GB" sz="1680" dirty="0"/>
          </a:p>
          <a:p>
            <a:pPr marL="536575" lvl="1" indent="-268288">
              <a:buClr>
                <a:srgbClr val="C00000"/>
              </a:buClr>
              <a:buSzPct val="80000"/>
              <a:buFont typeface="+mj-lt"/>
              <a:buAutoNum type="arabicPeriod"/>
            </a:pPr>
            <a:r>
              <a:rPr lang="en-GB" sz="1680" b="1" dirty="0"/>
              <a:t>a </a:t>
            </a:r>
            <a:r>
              <a:rPr lang="en-GB" sz="1680" b="1" dirty="0" smtClean="0"/>
              <a:t>notice </a:t>
            </a:r>
            <a:r>
              <a:rPr lang="en-GB" sz="1680" dirty="0" smtClean="0"/>
              <a:t>– something like a poster that updates customers or staff about changes.</a:t>
            </a:r>
            <a:endParaRPr lang="en-GB" sz="1680" dirty="0"/>
          </a:p>
          <a:p>
            <a:pPr marL="536575" lvl="1" indent="-268288">
              <a:buClr>
                <a:srgbClr val="C00000"/>
              </a:buClr>
              <a:buSzPct val="80000"/>
              <a:buFont typeface="+mj-lt"/>
              <a:buAutoNum type="arabicPeriod"/>
            </a:pPr>
            <a:r>
              <a:rPr lang="en-GB" sz="1680" b="1" dirty="0"/>
              <a:t>a </a:t>
            </a:r>
            <a:r>
              <a:rPr lang="en-GB" sz="1680" b="1" dirty="0" smtClean="0"/>
              <a:t>presentation </a:t>
            </a:r>
            <a:r>
              <a:rPr lang="en-GB" sz="1680" dirty="0" smtClean="0"/>
              <a:t>– something to update a group of people about an issue or a to demonstrate something worth knowing.</a:t>
            </a:r>
            <a:endParaRPr lang="en-US" sz="1680" dirty="0"/>
          </a:p>
          <a:p>
            <a:pPr marL="285750" indent="-285750">
              <a:buClr>
                <a:srgbClr val="C00000"/>
              </a:buClr>
              <a:buSzPct val="68000"/>
              <a:buFont typeface="Arial" panose="020B0604020202020204" pitchFamily="34" charset="0"/>
              <a:buChar char="►"/>
            </a:pPr>
            <a:r>
              <a:rPr lang="en-US" sz="1680" dirty="0" smtClean="0"/>
              <a:t>You </a:t>
            </a:r>
            <a:r>
              <a:rPr lang="en-US" sz="1680" dirty="0"/>
              <a:t>must use appropriate software for each specific document and incorporate the correct presentation format (e.g. house-style, templates, formality). </a:t>
            </a:r>
            <a:endParaRPr lang="en-US" sz="1680" dirty="0" smtClean="0"/>
          </a:p>
          <a:p>
            <a:pPr marL="285750" indent="-285750">
              <a:buClr>
                <a:srgbClr val="C00000"/>
              </a:buClr>
              <a:buSzPct val="68000"/>
              <a:buFont typeface="Arial" panose="020B0604020202020204" pitchFamily="34" charset="0"/>
              <a:buChar char="►"/>
            </a:pPr>
            <a:r>
              <a:rPr lang="en-US" sz="1680" dirty="0" smtClean="0"/>
              <a:t>All </a:t>
            </a:r>
            <a:r>
              <a:rPr lang="en-US" sz="1680" dirty="0"/>
              <a:t>documents must be business-related, for example, the notice may be updating external customers about a change to an existing business product or be advising of temporary changes to office hours</a:t>
            </a:r>
            <a:r>
              <a:rPr lang="en-US" sz="1680" dirty="0" smtClean="0"/>
              <a:t>.</a:t>
            </a:r>
          </a:p>
          <a:p>
            <a:pPr>
              <a:buClr>
                <a:srgbClr val="C00000"/>
              </a:buClr>
              <a:buSzPct val="68000"/>
            </a:pPr>
            <a:r>
              <a:rPr lang="en-US" sz="1680" b="1" dirty="0" smtClean="0">
                <a:solidFill>
                  <a:srgbClr val="FF0000"/>
                </a:solidFill>
              </a:rPr>
              <a:t>P1.1 – Task </a:t>
            </a:r>
            <a:r>
              <a:rPr lang="en-US" sz="1680" b="1" dirty="0">
                <a:solidFill>
                  <a:srgbClr val="FF0000"/>
                </a:solidFill>
              </a:rPr>
              <a:t>01 - </a:t>
            </a:r>
            <a:r>
              <a:rPr lang="en-US" sz="1680" dirty="0">
                <a:solidFill>
                  <a:srgbClr val="FF0000"/>
                </a:solidFill>
              </a:rPr>
              <a:t>Produce accurate business documents using a range of appropriate </a:t>
            </a:r>
            <a:r>
              <a:rPr lang="en-US" sz="1680" dirty="0" smtClean="0">
                <a:solidFill>
                  <a:srgbClr val="FF0000"/>
                </a:solidFill>
              </a:rPr>
              <a:t>software.</a:t>
            </a:r>
            <a:endParaRPr lang="en-US" sz="1680" dirty="0">
              <a:solidFill>
                <a:srgbClr val="FF0000"/>
              </a:solidFill>
            </a:endParaRPr>
          </a:p>
        </p:txBody>
      </p:sp>
      <p:pic>
        <p:nvPicPr>
          <p:cNvPr id="3" name="Picture 2" descr="Image result for school email to a par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126024"/>
            <a:ext cx="2016224" cy="1261766"/>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4" descr="Image result for staff meeting agend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76256" y="2539528"/>
            <a:ext cx="2016192" cy="2401640"/>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 name="Picture 6" descr="Image result for school parent present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5126444"/>
            <a:ext cx="2016192" cy="1512144"/>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P1.1 – Producing Documents</a:t>
            </a:r>
            <a:endParaRPr lang="en-GB" sz="4000" b="1" dirty="0" smtClean="0"/>
          </a:p>
        </p:txBody>
      </p:sp>
      <p:sp>
        <p:nvSpPr>
          <p:cNvPr id="2" name="Rectangle 1"/>
          <p:cNvSpPr/>
          <p:nvPr/>
        </p:nvSpPr>
        <p:spPr>
          <a:xfrm>
            <a:off x="208675" y="1033617"/>
            <a:ext cx="6667581" cy="552151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smtClean="0"/>
              <a:t>For example:</a:t>
            </a:r>
          </a:p>
          <a:p>
            <a:pPr marL="536575" lvl="1" indent="-268288">
              <a:buClr>
                <a:srgbClr val="C00000"/>
              </a:buClr>
              <a:buSzPct val="80000"/>
              <a:buFont typeface="+mj-lt"/>
              <a:buAutoNum type="arabicPeriod"/>
            </a:pPr>
            <a:r>
              <a:rPr lang="en-GB" sz="1680" b="1" dirty="0"/>
              <a:t>a </a:t>
            </a:r>
            <a:r>
              <a:rPr lang="en-GB" sz="1680" b="1" dirty="0" smtClean="0"/>
              <a:t>letter</a:t>
            </a:r>
            <a:r>
              <a:rPr lang="en-GB" sz="1680" b="1" dirty="0"/>
              <a:t> </a:t>
            </a:r>
            <a:r>
              <a:rPr lang="en-GB" sz="1680" dirty="0" smtClean="0"/>
              <a:t>– I would create a letter to parents about a breach of the e-safety rules concerning 5 fictitious students, something like being caught installing an age inappropriate game on the computers using a USB stick.</a:t>
            </a:r>
            <a:endParaRPr lang="en-GB" sz="1680" dirty="0"/>
          </a:p>
          <a:p>
            <a:pPr marL="536575" lvl="1" indent="-268288">
              <a:buClr>
                <a:srgbClr val="C00000"/>
              </a:buClr>
              <a:buSzPct val="80000"/>
              <a:buFont typeface="+mj-lt"/>
              <a:buAutoNum type="arabicPeriod"/>
            </a:pPr>
            <a:r>
              <a:rPr lang="en-GB" sz="1680" b="1" dirty="0"/>
              <a:t>an </a:t>
            </a:r>
            <a:r>
              <a:rPr lang="en-GB" sz="1680" b="1" dirty="0" smtClean="0"/>
              <a:t>agenda </a:t>
            </a:r>
            <a:r>
              <a:rPr lang="en-GB" sz="1680" dirty="0" smtClean="0"/>
              <a:t>– I would create a list of topics to discuss at a meeting of the students teachers about the issue stated above.</a:t>
            </a:r>
            <a:endParaRPr lang="en-GB" sz="1680" dirty="0"/>
          </a:p>
          <a:p>
            <a:pPr marL="536575" lvl="1" indent="-268288">
              <a:buClr>
                <a:srgbClr val="C00000"/>
              </a:buClr>
              <a:buSzPct val="80000"/>
              <a:buFont typeface="+mj-lt"/>
              <a:buAutoNum type="arabicPeriod"/>
            </a:pPr>
            <a:r>
              <a:rPr lang="en-GB" sz="1680" b="1" dirty="0"/>
              <a:t>an </a:t>
            </a:r>
            <a:r>
              <a:rPr lang="en-GB" sz="1680" b="1" dirty="0" smtClean="0"/>
              <a:t>email</a:t>
            </a:r>
            <a:r>
              <a:rPr lang="en-GB" sz="1680" b="1" dirty="0"/>
              <a:t> </a:t>
            </a:r>
            <a:r>
              <a:rPr lang="en-GB" sz="1680" dirty="0" smtClean="0"/>
              <a:t>– I would organise an email to the parents of the students, that refers to a meeting to be held to discuss the issue.</a:t>
            </a:r>
            <a:endParaRPr lang="en-GB" sz="1680" dirty="0"/>
          </a:p>
          <a:p>
            <a:pPr marL="536575" lvl="1" indent="-268288">
              <a:buClr>
                <a:srgbClr val="C00000"/>
              </a:buClr>
              <a:buSzPct val="80000"/>
              <a:buFont typeface="+mj-lt"/>
              <a:buAutoNum type="arabicPeriod"/>
            </a:pPr>
            <a:r>
              <a:rPr lang="en-GB" sz="1680" b="1" dirty="0"/>
              <a:t>a </a:t>
            </a:r>
            <a:r>
              <a:rPr lang="en-GB" sz="1680" b="1" dirty="0" smtClean="0"/>
              <a:t>notice </a:t>
            </a:r>
            <a:r>
              <a:rPr lang="en-GB" sz="1680" dirty="0" smtClean="0"/>
              <a:t>– I would create a specific e-safety poster related to installing games on the school computers and have it displayed in the ICT rooms.</a:t>
            </a:r>
            <a:endParaRPr lang="en-GB" sz="1680" dirty="0"/>
          </a:p>
          <a:p>
            <a:pPr marL="536575" lvl="1" indent="-268288">
              <a:buClr>
                <a:srgbClr val="C00000"/>
              </a:buClr>
              <a:buSzPct val="80000"/>
              <a:buFont typeface="+mj-lt"/>
              <a:buAutoNum type="arabicPeriod"/>
            </a:pPr>
            <a:r>
              <a:rPr lang="en-GB" sz="1680" b="1" dirty="0"/>
              <a:t>a </a:t>
            </a:r>
            <a:r>
              <a:rPr lang="en-GB" sz="1680" b="1" dirty="0" smtClean="0"/>
              <a:t>presentation </a:t>
            </a:r>
            <a:r>
              <a:rPr lang="en-GB" sz="1680" dirty="0" smtClean="0"/>
              <a:t>– I would create a presentation about the e-safety rules for the parents that have been called to the meeting. This should include the problem that they have been called about, the e-safety rules and the acceptable use of ICT policy your school has.</a:t>
            </a:r>
          </a:p>
          <a:p>
            <a:pPr marL="285750" indent="-285750">
              <a:buClr>
                <a:srgbClr val="C00000"/>
              </a:buClr>
              <a:buSzPct val="68000"/>
              <a:buFont typeface="Arial" panose="020B0604020202020204" pitchFamily="34" charset="0"/>
              <a:buChar char="►"/>
            </a:pPr>
            <a:r>
              <a:rPr lang="en-IE" sz="1680" dirty="0" smtClean="0"/>
              <a:t>You do not have to evidence making these but you do have to evidence that they are appropriate for the audience and that they are in keeping with the school communication etiquette.</a:t>
            </a:r>
            <a:endParaRPr lang="en-US" sz="1680" dirty="0"/>
          </a:p>
        </p:txBody>
      </p:sp>
      <p:pic>
        <p:nvPicPr>
          <p:cNvPr id="3" name="Picture 2" descr="Image result for school email to a par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126024"/>
            <a:ext cx="2016224" cy="1261766"/>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4" descr="Image result for staff meeting agend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76256" y="2539528"/>
            <a:ext cx="2016192" cy="2401640"/>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 name="Picture 6" descr="Image result for school parent present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5126444"/>
            <a:ext cx="2016192" cy="1512144"/>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31695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P1.1 – Producing Documents</a:t>
            </a:r>
            <a:endParaRPr lang="en-GB" sz="4000" b="1" dirty="0" smtClean="0"/>
          </a:p>
        </p:txBody>
      </p:sp>
      <p:sp>
        <p:nvSpPr>
          <p:cNvPr id="2" name="Rectangle 1"/>
          <p:cNvSpPr/>
          <p:nvPr/>
        </p:nvSpPr>
        <p:spPr>
          <a:xfrm>
            <a:off x="208675" y="1033617"/>
            <a:ext cx="6667581" cy="546611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40" dirty="0" smtClean="0"/>
              <a:t>For example:</a:t>
            </a:r>
          </a:p>
          <a:p>
            <a:pPr marL="536575" lvl="1" indent="-268288">
              <a:buClr>
                <a:srgbClr val="C00000"/>
              </a:buClr>
              <a:buSzPct val="80000"/>
              <a:buFont typeface="+mj-lt"/>
              <a:buAutoNum type="arabicPeriod"/>
            </a:pPr>
            <a:r>
              <a:rPr lang="en-GB" sz="1940" b="1" dirty="0"/>
              <a:t>a </a:t>
            </a:r>
            <a:r>
              <a:rPr lang="en-GB" sz="1940" b="1" dirty="0" smtClean="0"/>
              <a:t>letter</a:t>
            </a:r>
            <a:r>
              <a:rPr lang="en-GB" sz="1940" b="1" dirty="0"/>
              <a:t> </a:t>
            </a:r>
            <a:r>
              <a:rPr lang="en-GB" sz="1940" dirty="0" smtClean="0"/>
              <a:t>– Needs to have the school header and footer, name of teacher, date and email contact and laid out appropriately, brief, have a beginning (why they are being contacted), middle (what the school wants to do) and ending (what the parents need to do).</a:t>
            </a:r>
            <a:endParaRPr lang="en-GB" sz="1940" dirty="0"/>
          </a:p>
          <a:p>
            <a:pPr marL="536575" lvl="1" indent="-268288">
              <a:buClr>
                <a:srgbClr val="C00000"/>
              </a:buClr>
              <a:buSzPct val="80000"/>
              <a:buFont typeface="+mj-lt"/>
              <a:buAutoNum type="arabicPeriod"/>
            </a:pPr>
            <a:r>
              <a:rPr lang="en-GB" sz="1940" b="1" dirty="0"/>
              <a:t>an </a:t>
            </a:r>
            <a:r>
              <a:rPr lang="en-GB" sz="1940" b="1" dirty="0" smtClean="0"/>
              <a:t>agenda </a:t>
            </a:r>
            <a:r>
              <a:rPr lang="en-GB" sz="1940" dirty="0" smtClean="0"/>
              <a:t>– needs to have additional points other than the issue, 6 at least, and have those called to the meeting, room number, time and date.</a:t>
            </a:r>
            <a:endParaRPr lang="en-GB" sz="1940" dirty="0"/>
          </a:p>
          <a:p>
            <a:pPr marL="536575" lvl="1" indent="-268288">
              <a:buClr>
                <a:srgbClr val="C00000"/>
              </a:buClr>
              <a:buSzPct val="80000"/>
              <a:buFont typeface="+mj-lt"/>
              <a:buAutoNum type="arabicPeriod"/>
            </a:pPr>
            <a:r>
              <a:rPr lang="en-GB" sz="1940" b="1" dirty="0"/>
              <a:t>an </a:t>
            </a:r>
            <a:r>
              <a:rPr lang="en-GB" sz="1940" b="1" dirty="0" smtClean="0"/>
              <a:t>email</a:t>
            </a:r>
            <a:r>
              <a:rPr lang="en-GB" sz="1940" b="1" dirty="0"/>
              <a:t> </a:t>
            </a:r>
            <a:r>
              <a:rPr lang="en-GB" sz="1940" dirty="0" smtClean="0"/>
              <a:t>– needs to have a subject, the parents email addresses in the BCC field only and be broken down into what, when, where and why.</a:t>
            </a:r>
            <a:endParaRPr lang="en-GB" sz="1940" dirty="0"/>
          </a:p>
          <a:p>
            <a:pPr marL="536575" lvl="1" indent="-268288">
              <a:buClr>
                <a:srgbClr val="C00000"/>
              </a:buClr>
              <a:buSzPct val="80000"/>
              <a:buFont typeface="+mj-lt"/>
              <a:buAutoNum type="arabicPeriod"/>
            </a:pPr>
            <a:r>
              <a:rPr lang="en-GB" sz="1940" b="1" dirty="0"/>
              <a:t>a </a:t>
            </a:r>
            <a:r>
              <a:rPr lang="en-GB" sz="1940" b="1" dirty="0" smtClean="0"/>
              <a:t>notice </a:t>
            </a:r>
            <a:r>
              <a:rPr lang="en-GB" sz="1940" dirty="0" smtClean="0"/>
              <a:t>– needs to be A4, filling the page, have at least 3 images and big text but have at least 20 words, saying problem and solution.</a:t>
            </a:r>
            <a:endParaRPr lang="en-GB" sz="1940" dirty="0"/>
          </a:p>
          <a:p>
            <a:pPr marL="536575" lvl="1" indent="-268288">
              <a:buClr>
                <a:srgbClr val="C00000"/>
              </a:buClr>
              <a:buSzPct val="80000"/>
              <a:buFont typeface="+mj-lt"/>
              <a:buAutoNum type="arabicPeriod"/>
            </a:pPr>
            <a:r>
              <a:rPr lang="en-GB" sz="1940" b="1" dirty="0"/>
              <a:t>a </a:t>
            </a:r>
            <a:r>
              <a:rPr lang="en-GB" sz="1940" b="1" dirty="0" smtClean="0"/>
              <a:t>presentation </a:t>
            </a:r>
            <a:r>
              <a:rPr lang="en-GB" sz="1940" dirty="0" smtClean="0"/>
              <a:t>– needs to have at least 6 slides, leave room for Q&amp;A, have the school logo and house colours, each slide needs text and an image.</a:t>
            </a:r>
          </a:p>
        </p:txBody>
      </p:sp>
      <p:pic>
        <p:nvPicPr>
          <p:cNvPr id="3" name="Picture 2" descr="Image result for school email to a par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126024"/>
            <a:ext cx="2016224" cy="1261766"/>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4" descr="Image result for staff meeting agend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76256" y="2539528"/>
            <a:ext cx="2016192" cy="2401640"/>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 name="Picture 6" descr="Image result for school parent present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5126444"/>
            <a:ext cx="2016192" cy="1512144"/>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328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M1.1 – Meeting Minutes</a:t>
            </a:r>
            <a:endParaRPr lang="en-GB" sz="4000" b="1" dirty="0" smtClean="0"/>
          </a:p>
        </p:txBody>
      </p:sp>
      <p:sp>
        <p:nvSpPr>
          <p:cNvPr id="2" name="Rectangle 1"/>
          <p:cNvSpPr/>
          <p:nvPr/>
        </p:nvSpPr>
        <p:spPr>
          <a:xfrm>
            <a:off x="208675" y="1098024"/>
            <a:ext cx="6667581" cy="535531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10" dirty="0"/>
              <a:t>To meet </a:t>
            </a:r>
            <a:r>
              <a:rPr lang="en-US" sz="1710" b="1" dirty="0"/>
              <a:t>M1</a:t>
            </a:r>
            <a:r>
              <a:rPr lang="en-US" sz="1710" dirty="0"/>
              <a:t>, </a:t>
            </a:r>
            <a:r>
              <a:rPr lang="en-US" sz="1710" dirty="0" smtClean="0"/>
              <a:t>you must </a:t>
            </a:r>
            <a:r>
              <a:rPr lang="en-US" sz="1710" dirty="0"/>
              <a:t>evidence that they can take and produce accurate minutes for a meeting (e.g. a team meeting). The minutes must meet the format agreed for the meeting (e.g. actions only, discussion points and actions, include quotes) and should include as a minimum:</a:t>
            </a:r>
          </a:p>
          <a:p>
            <a:pPr marL="742950" lvl="1" indent="-285750">
              <a:buClr>
                <a:srgbClr val="C00000"/>
              </a:buClr>
              <a:buSzPct val="68000"/>
              <a:buFont typeface="Arial" panose="020B0604020202020204" pitchFamily="34" charset="0"/>
              <a:buChar char="►"/>
            </a:pPr>
            <a:r>
              <a:rPr lang="en-US" sz="1710" dirty="0"/>
              <a:t>the date, time and title of the meeting</a:t>
            </a:r>
          </a:p>
          <a:p>
            <a:pPr marL="742950" lvl="1" indent="-285750">
              <a:buClr>
                <a:srgbClr val="C00000"/>
              </a:buClr>
              <a:buSzPct val="68000"/>
              <a:buFont typeface="Arial" panose="020B0604020202020204" pitchFamily="34" charset="0"/>
              <a:buChar char="►"/>
            </a:pPr>
            <a:r>
              <a:rPr lang="en-US" sz="1710" dirty="0"/>
              <a:t>details of those present and those who have sent apologies</a:t>
            </a:r>
          </a:p>
          <a:p>
            <a:pPr marL="742950" lvl="1" indent="-285750">
              <a:buClr>
                <a:srgbClr val="C00000"/>
              </a:buClr>
              <a:buSzPct val="68000"/>
              <a:buFont typeface="Arial" panose="020B0604020202020204" pitchFamily="34" charset="0"/>
              <a:buChar char="►"/>
            </a:pPr>
            <a:r>
              <a:rPr lang="en-US" sz="1710" dirty="0"/>
              <a:t>action points and the name or initials of the person an action is allocated to</a:t>
            </a:r>
          </a:p>
          <a:p>
            <a:pPr marL="742950" lvl="1" indent="-285750">
              <a:buClr>
                <a:srgbClr val="C00000"/>
              </a:buClr>
              <a:buSzPct val="68000"/>
              <a:buFont typeface="Arial" panose="020B0604020202020204" pitchFamily="34" charset="0"/>
              <a:buChar char="►"/>
            </a:pPr>
            <a:r>
              <a:rPr lang="en-US" sz="1710" dirty="0"/>
              <a:t>the timescale for completing the action</a:t>
            </a:r>
            <a:r>
              <a:rPr lang="en-US" sz="1710" dirty="0" smtClean="0"/>
              <a:t>.</a:t>
            </a:r>
          </a:p>
          <a:p>
            <a:pPr marL="285750" indent="-285750">
              <a:buClr>
                <a:srgbClr val="C00000"/>
              </a:buClr>
              <a:buSzPct val="68000"/>
              <a:buFont typeface="Arial" panose="020B0604020202020204" pitchFamily="34" charset="0"/>
              <a:buChar char="►"/>
            </a:pPr>
            <a:r>
              <a:rPr lang="en-US" sz="1710" dirty="0" smtClean="0"/>
              <a:t>For this you should have the Business Department video their next department meeting (making sure there are no breaches of privacy), watch the video back in a lesson and take the minutes down.</a:t>
            </a:r>
          </a:p>
          <a:p>
            <a:pPr marL="285750" indent="-285750">
              <a:buClr>
                <a:srgbClr val="C00000"/>
              </a:buClr>
              <a:buSzPct val="68000"/>
              <a:buFont typeface="Arial" panose="020B0604020202020204" pitchFamily="34" charset="0"/>
              <a:buChar char="►"/>
            </a:pPr>
            <a:r>
              <a:rPr lang="en-US" sz="1710" dirty="0" smtClean="0"/>
              <a:t>Then write up the minutes of the meeting based on the agenda and include </a:t>
            </a:r>
            <a:r>
              <a:rPr lang="en-US" sz="1710" dirty="0"/>
              <a:t>actions only, discussion points and actions, include </a:t>
            </a:r>
            <a:r>
              <a:rPr lang="en-US" sz="1710" dirty="0" smtClean="0"/>
              <a:t>quotes. The business department will supply you if needed with a format for the agenda and a format for the minutes after a meeting.</a:t>
            </a:r>
            <a:endParaRPr lang="en-US" sz="1710" dirty="0"/>
          </a:p>
          <a:p>
            <a:pPr>
              <a:buClr>
                <a:srgbClr val="C00000"/>
              </a:buClr>
              <a:buSzPct val="68000"/>
            </a:pPr>
            <a:r>
              <a:rPr lang="en-US" sz="1710" b="1" dirty="0" smtClean="0">
                <a:solidFill>
                  <a:srgbClr val="FF0000"/>
                </a:solidFill>
              </a:rPr>
              <a:t>M1.1 – Task 02 - </a:t>
            </a:r>
            <a:r>
              <a:rPr lang="en-US" sz="1710" dirty="0" smtClean="0">
                <a:solidFill>
                  <a:srgbClr val="FF0000"/>
                </a:solidFill>
              </a:rPr>
              <a:t>Take </a:t>
            </a:r>
            <a:r>
              <a:rPr lang="en-US" sz="1710" dirty="0">
                <a:solidFill>
                  <a:srgbClr val="FF0000"/>
                </a:solidFill>
              </a:rPr>
              <a:t>and produce accurate minutes at a </a:t>
            </a:r>
            <a:r>
              <a:rPr lang="en-US" sz="1710" dirty="0" smtClean="0">
                <a:solidFill>
                  <a:srgbClr val="FF0000"/>
                </a:solidFill>
              </a:rPr>
              <a:t>meeting</a:t>
            </a:r>
            <a:r>
              <a:rPr lang="en-US" sz="1710" dirty="0" smtClean="0"/>
              <a:t>.</a:t>
            </a:r>
            <a:endParaRPr lang="en-US" sz="1710" dirty="0">
              <a:solidFill>
                <a:srgbClr val="FF0000"/>
              </a:solidFill>
            </a:endParaRPr>
          </a:p>
        </p:txBody>
      </p:sp>
      <p:pic>
        <p:nvPicPr>
          <p:cNvPr id="4" name="Picture 4" descr="Image result for staff meeting agend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76256" y="1099368"/>
            <a:ext cx="2016192" cy="2401640"/>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0" name="Picture 2" descr="Image result for meeting minut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76256" y="3645025"/>
            <a:ext cx="2016192" cy="2952328"/>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30193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77301</TotalTime>
  <Words>2908</Words>
  <Application>Microsoft Office PowerPoint</Application>
  <PresentationFormat>On-screen Show (4:3)</PresentationFormat>
  <Paragraphs>184</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Unit Aim</vt:lpstr>
      <vt:lpstr>Assessment Criteria</vt:lpstr>
      <vt:lpstr>Learning Outcomes – LO1</vt:lpstr>
      <vt:lpstr>P1.1 – Producing Documents</vt:lpstr>
      <vt:lpstr>P1.1 – Producing Documents</vt:lpstr>
      <vt:lpstr>P1.1 – Producing Documents</vt:lpstr>
      <vt:lpstr>M1.1 – Meeting Minutes</vt:lpstr>
      <vt:lpstr>P2.1 – Meeting Minutes</vt:lpstr>
      <vt:lpstr>P3.1 – Document Distribution</vt:lpstr>
      <vt:lpstr>M2.1 – Receipt Notifications</vt:lpstr>
      <vt:lpstr>D1.1 – Document Distribution</vt:lpstr>
      <vt:lpstr>D1.2 – Document Distribution</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2094</cp:revision>
  <cp:lastPrinted>2014-01-22T18:25:48Z</cp:lastPrinted>
  <dcterms:created xsi:type="dcterms:W3CDTF">2008-03-12T11:01:44Z</dcterms:created>
  <dcterms:modified xsi:type="dcterms:W3CDTF">2018-07-27T16:25:38Z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